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0" r:id="rId1"/>
  </p:sldMasterIdLst>
  <p:notesMasterIdLst>
    <p:notesMasterId r:id="rId23"/>
  </p:notesMasterIdLst>
  <p:handoutMasterIdLst>
    <p:handoutMasterId r:id="rId24"/>
  </p:handoutMasterIdLst>
  <p:sldIdLst>
    <p:sldId id="327" r:id="rId2"/>
    <p:sldId id="555" r:id="rId3"/>
    <p:sldId id="560" r:id="rId4"/>
    <p:sldId id="565" r:id="rId5"/>
    <p:sldId id="566" r:id="rId6"/>
    <p:sldId id="567" r:id="rId7"/>
    <p:sldId id="643" r:id="rId8"/>
    <p:sldId id="568" r:id="rId9"/>
    <p:sldId id="575" r:id="rId10"/>
    <p:sldId id="569" r:id="rId11"/>
    <p:sldId id="570" r:id="rId12"/>
    <p:sldId id="644" r:id="rId13"/>
    <p:sldId id="650" r:id="rId14"/>
    <p:sldId id="645" r:id="rId15"/>
    <p:sldId id="647" r:id="rId16"/>
    <p:sldId id="654" r:id="rId17"/>
    <p:sldId id="648" r:id="rId18"/>
    <p:sldId id="651" r:id="rId19"/>
    <p:sldId id="655" r:id="rId20"/>
    <p:sldId id="652" r:id="rId21"/>
    <p:sldId id="653" r:id="rId22"/>
  </p:sldIdLst>
  <p:sldSz cx="9144000" cy="6858000" type="screen4x3"/>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D5572C0-0C0A-46C7-9E14-96A2016AFCA2}">
          <p14:sldIdLst>
            <p14:sldId id="327"/>
            <p14:sldId id="555"/>
            <p14:sldId id="560"/>
            <p14:sldId id="565"/>
            <p14:sldId id="566"/>
            <p14:sldId id="567"/>
            <p14:sldId id="643"/>
            <p14:sldId id="568"/>
            <p14:sldId id="575"/>
            <p14:sldId id="569"/>
            <p14:sldId id="570"/>
            <p14:sldId id="644"/>
            <p14:sldId id="650"/>
            <p14:sldId id="645"/>
            <p14:sldId id="647"/>
            <p14:sldId id="654"/>
            <p14:sldId id="648"/>
            <p14:sldId id="651"/>
            <p14:sldId id="655"/>
            <p14:sldId id="652"/>
            <p14:sldId id="653"/>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odschwadt, Robert" initials="PR" lastIdx="1" clrIdx="0">
    <p:extLst>
      <p:ext uri="{19B8F6BF-5375-455C-9EA6-DF929625EA0E}">
        <p15:presenceInfo xmlns:p15="http://schemas.microsoft.com/office/powerpoint/2012/main" userId="S::robertpodschwadt@my.unt.edu::1375f64d-b78c-4417-be28-be56dc7570f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00"/>
    <a:srgbClr val="9BBB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3C4A3C-51BF-49FC-A28D-0BBE032B8369}" v="4" dt="2021-10-21T00:57:22.28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627" autoAdjust="0"/>
    <p:restoredTop sz="94453"/>
  </p:normalViewPr>
  <p:slideViewPr>
    <p:cSldViewPr>
      <p:cViewPr varScale="1">
        <p:scale>
          <a:sx n="106" d="100"/>
          <a:sy n="106" d="100"/>
        </p:scale>
        <p:origin x="1512" y="168"/>
      </p:cViewPr>
      <p:guideLst>
        <p:guide orient="horz" pos="2160"/>
        <p:guide pos="2880"/>
      </p:guideLst>
    </p:cSldViewPr>
  </p:slideViewPr>
  <p:notesTextViewPr>
    <p:cViewPr>
      <p:scale>
        <a:sx n="1" d="1"/>
        <a:sy n="1" d="1"/>
      </p:scale>
      <p:origin x="0" y="0"/>
    </p:cViewPr>
  </p:notesTextViewPr>
  <p:notesViewPr>
    <p:cSldViewPr>
      <p:cViewPr varScale="1">
        <p:scale>
          <a:sx n="90" d="100"/>
          <a:sy n="90" d="100"/>
        </p:scale>
        <p:origin x="1480" y="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CB5F8C6-9007-284F-9041-F7D7AC86AB93}" type="datetimeFigureOut">
              <a:rPr lang="en-US" smtClean="0"/>
              <a:t>4/25/22</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EA1FEB6-0EC3-C441-8D6C-75C08E2B6E2A}" type="slidenum">
              <a:rPr lang="en-US" smtClean="0"/>
              <a:t>‹#›</a:t>
            </a:fld>
            <a:endParaRPr lang="en-US" dirty="0"/>
          </a:p>
        </p:txBody>
      </p:sp>
    </p:spTree>
    <p:extLst>
      <p:ext uri="{BB962C8B-B14F-4D97-AF65-F5344CB8AC3E}">
        <p14:creationId xmlns:p14="http://schemas.microsoft.com/office/powerpoint/2010/main" val="3132050460"/>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jpeg>
</file>

<file path=ppt/media/image12.png>
</file>

<file path=ppt/media/image13.jpeg>
</file>

<file path=ppt/media/image14.jpeg>
</file>

<file path=ppt/media/image15.png>
</file>

<file path=ppt/media/image16.jpeg>
</file>

<file path=ppt/media/image17.jpeg>
</file>

<file path=ppt/media/image18.png>
</file>

<file path=ppt/media/image19.png>
</file>

<file path=ppt/media/image2.png>
</file>

<file path=ppt/media/image20.png>
</file>

<file path=ppt/media/image21.jpeg>
</file>

<file path=ppt/media/image22.png>
</file>

<file path=ppt/media/image3.png>
</file>

<file path=ppt/media/image4.jpe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B7AA483-B6B9-7142-B1AA-61511AB4B416}" type="datetimeFigureOut">
              <a:rPr lang="en-US" smtClean="0"/>
              <a:t>4/25/22</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009F2E8-72C3-B248-A7AF-DC274EB69392}" type="slidenum">
              <a:rPr lang="en-US" smtClean="0"/>
              <a:t>‹#›</a:t>
            </a:fld>
            <a:endParaRPr lang="en-US" dirty="0"/>
          </a:p>
        </p:txBody>
      </p:sp>
    </p:spTree>
    <p:extLst>
      <p:ext uri="{BB962C8B-B14F-4D97-AF65-F5344CB8AC3E}">
        <p14:creationId xmlns:p14="http://schemas.microsoft.com/office/powerpoint/2010/main" val="220477393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009F2E8-72C3-B248-A7AF-DC274EB69392}" type="slidenum">
              <a:rPr lang="en-US" smtClean="0"/>
              <a:t>8</a:t>
            </a:fld>
            <a:endParaRPr lang="en-US" dirty="0"/>
          </a:p>
        </p:txBody>
      </p:sp>
    </p:spTree>
    <p:extLst>
      <p:ext uri="{BB962C8B-B14F-4D97-AF65-F5344CB8AC3E}">
        <p14:creationId xmlns:p14="http://schemas.microsoft.com/office/powerpoint/2010/main" val="37630509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009F2E8-72C3-B248-A7AF-DC274EB69392}" type="slidenum">
              <a:rPr lang="en-US" smtClean="0"/>
              <a:t>14</a:t>
            </a:fld>
            <a:endParaRPr lang="en-US" dirty="0"/>
          </a:p>
        </p:txBody>
      </p:sp>
    </p:spTree>
    <p:extLst>
      <p:ext uri="{BB962C8B-B14F-4D97-AF65-F5344CB8AC3E}">
        <p14:creationId xmlns:p14="http://schemas.microsoft.com/office/powerpoint/2010/main" val="22664224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itle Placeholder 1"/>
          <p:cNvSpPr>
            <a:spLocks noGrp="1"/>
          </p:cNvSpPr>
          <p:nvPr>
            <p:ph type="title"/>
          </p:nvPr>
        </p:nvSpPr>
        <p:spPr>
          <a:xfrm>
            <a:off x="628650" y="2420067"/>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Tree>
    <p:extLst>
      <p:ext uri="{BB962C8B-B14F-4D97-AF65-F5344CB8AC3E}">
        <p14:creationId xmlns:p14="http://schemas.microsoft.com/office/powerpoint/2010/main" val="1437988616"/>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ontent Slide">
    <p:spTree>
      <p:nvGrpSpPr>
        <p:cNvPr id="1" name=""/>
        <p:cNvGrpSpPr/>
        <p:nvPr/>
      </p:nvGrpSpPr>
      <p:grpSpPr>
        <a:xfrm>
          <a:off x="0" y="0"/>
          <a:ext cx="0" cy="0"/>
          <a:chOff x="0" y="0"/>
          <a:chExt cx="0" cy="0"/>
        </a:xfrm>
      </p:grpSpPr>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7" name="Title 1"/>
          <p:cNvSpPr>
            <a:spLocks noGrp="1"/>
          </p:cNvSpPr>
          <p:nvPr>
            <p:ph type="title"/>
          </p:nvPr>
        </p:nvSpPr>
        <p:spPr>
          <a:xfrm>
            <a:off x="628650" y="119320"/>
            <a:ext cx="7886700" cy="1325563"/>
          </a:xfrm>
        </p:spPr>
        <p:txBody>
          <a:bodyPr/>
          <a:lstStyle>
            <a:lvl1pPr algn="l">
              <a:defRPr>
                <a:solidFill>
                  <a:schemeClr val="bg1"/>
                </a:solidFill>
                <a:latin typeface="Arial" charset="0"/>
                <a:ea typeface="Arial" charset="0"/>
                <a:cs typeface="Arial" charset="0"/>
              </a:defRPr>
            </a:lvl1pPr>
          </a:lstStyle>
          <a:p>
            <a:r>
              <a:rPr lang="en-US"/>
              <a:t>Click to edit Master title style</a:t>
            </a:r>
            <a:endParaRPr lang="en-US" dirty="0"/>
          </a:p>
        </p:txBody>
      </p:sp>
      <p:sp>
        <p:nvSpPr>
          <p:cNvPr id="8" name="Content Placeholder 2"/>
          <p:cNvSpPr>
            <a:spLocks noGrp="1"/>
          </p:cNvSpPr>
          <p:nvPr>
            <p:ph idx="1" hasCustomPrompt="1"/>
          </p:nvPr>
        </p:nvSpPr>
        <p:spPr>
          <a:xfrm>
            <a:off x="628650" y="1825625"/>
            <a:ext cx="7886700" cy="4351339"/>
          </a:xfrm>
          <a:prstGeom prst="rect">
            <a:avLst/>
          </a:prstGeom>
        </p:spPr>
        <p:txBody>
          <a:bodyPr/>
          <a:lstStyle>
            <a:lvl1pPr>
              <a:defRPr lang="en-US" smtClean="0">
                <a:effectLst/>
              </a:defRPr>
            </a:lvl1pPr>
          </a:lstStyle>
          <a:p>
            <a:r>
              <a:rPr lang="en-US" dirty="0" err="1">
                <a:effectLst/>
                <a:latin typeface="Arial" charset="0"/>
              </a:rPr>
              <a:t>Nequiam</a:t>
            </a:r>
            <a:r>
              <a:rPr lang="en-US" dirty="0">
                <a:effectLst/>
                <a:latin typeface="Arial" charset="0"/>
              </a:rPr>
              <a:t> </a:t>
            </a:r>
            <a:r>
              <a:rPr lang="en-US" dirty="0" err="1">
                <a:effectLst/>
                <a:latin typeface="Arial" charset="0"/>
              </a:rPr>
              <a:t>dere</a:t>
            </a:r>
            <a:r>
              <a:rPr lang="en-US" dirty="0">
                <a:effectLst/>
                <a:latin typeface="Arial" charset="0"/>
              </a:rPr>
              <a:t> </a:t>
            </a:r>
            <a:r>
              <a:rPr lang="en-US" dirty="0" err="1">
                <a:effectLst/>
                <a:latin typeface="Arial" charset="0"/>
              </a:rPr>
              <a:t>reiunt</a:t>
            </a:r>
            <a:r>
              <a:rPr lang="en-US" dirty="0">
                <a:effectLst/>
                <a:latin typeface="Arial" charset="0"/>
              </a:rPr>
              <a:t> </a:t>
            </a:r>
            <a:r>
              <a:rPr lang="en-US" dirty="0" err="1">
                <a:effectLst/>
                <a:latin typeface="Arial" charset="0"/>
              </a:rPr>
              <a:t>officiae</a:t>
            </a:r>
            <a:r>
              <a:rPr lang="en-US" dirty="0">
                <a:effectLst/>
                <a:latin typeface="Arial" charset="0"/>
              </a:rPr>
              <a:t> </a:t>
            </a:r>
            <a:r>
              <a:rPr lang="en-US" dirty="0" err="1">
                <a:effectLst/>
                <a:latin typeface="Arial" charset="0"/>
              </a:rPr>
              <a:t>officia</a:t>
            </a:r>
            <a:r>
              <a:rPr lang="en-US" dirty="0">
                <a:effectLst/>
                <a:latin typeface="Arial" charset="0"/>
              </a:rPr>
              <a:t> </a:t>
            </a:r>
            <a:r>
              <a:rPr lang="en-US" dirty="0" err="1">
                <a:effectLst/>
                <a:latin typeface="Arial" charset="0"/>
              </a:rPr>
              <a:t>nimiligentia</a:t>
            </a:r>
            <a:r>
              <a:rPr lang="en-US" dirty="0">
                <a:effectLst/>
                <a:latin typeface="Arial" charset="0"/>
              </a:rPr>
              <a:t> </a:t>
            </a:r>
            <a:r>
              <a:rPr lang="en-US" dirty="0" err="1">
                <a:effectLst/>
                <a:latin typeface="Arial" charset="0"/>
              </a:rPr>
              <a:t>nobit</a:t>
            </a:r>
            <a:r>
              <a:rPr lang="en-US" dirty="0">
                <a:effectLst/>
                <a:latin typeface="Arial" charset="0"/>
              </a:rPr>
              <a:t> </a:t>
            </a:r>
            <a:r>
              <a:rPr lang="en-US" dirty="0" err="1">
                <a:effectLst/>
                <a:latin typeface="Arial" charset="0"/>
              </a:rPr>
              <a:t>omnimendis</a:t>
            </a:r>
            <a:r>
              <a:rPr lang="en-US" dirty="0">
                <a:effectLst/>
                <a:latin typeface="Arial" charset="0"/>
              </a:rPr>
              <a:t> in </a:t>
            </a:r>
            <a:r>
              <a:rPr lang="en-US" dirty="0" err="1">
                <a:effectLst/>
                <a:latin typeface="Arial" charset="0"/>
              </a:rPr>
              <a:t>conserf</a:t>
            </a:r>
            <a:r>
              <a:rPr lang="en-US" dirty="0">
                <a:effectLst/>
                <a:latin typeface="Arial" charset="0"/>
              </a:rPr>
              <a:t> </a:t>
            </a:r>
            <a:r>
              <a:rPr lang="en-US" dirty="0" err="1">
                <a:effectLst/>
                <a:latin typeface="Arial" charset="0"/>
              </a:rPr>
              <a:t>erciendam</a:t>
            </a:r>
            <a:r>
              <a:rPr lang="en-US" dirty="0">
                <a:effectLst/>
                <a:latin typeface="Arial" charset="0"/>
              </a:rPr>
              <a:t>, </a:t>
            </a:r>
            <a:r>
              <a:rPr lang="en-US" dirty="0" err="1">
                <a:effectLst/>
                <a:latin typeface="Arial" charset="0"/>
              </a:rPr>
              <a:t>consed</a:t>
            </a:r>
            <a:r>
              <a:rPr lang="en-US" dirty="0">
                <a:effectLst/>
                <a:latin typeface="Arial" charset="0"/>
              </a:rPr>
              <a:t> </a:t>
            </a:r>
            <a:r>
              <a:rPr lang="en-US" dirty="0" err="1">
                <a:effectLst/>
                <a:latin typeface="Arial" charset="0"/>
              </a:rPr>
              <a:t>maios</a:t>
            </a:r>
            <a:r>
              <a:rPr lang="en-US" dirty="0">
                <a:effectLst/>
                <a:latin typeface="Arial" charset="0"/>
              </a:rPr>
              <a:t> </a:t>
            </a:r>
            <a:r>
              <a:rPr lang="en-US" dirty="0" err="1">
                <a:effectLst/>
                <a:latin typeface="Arial" charset="0"/>
              </a:rPr>
              <a:t>eos</a:t>
            </a:r>
            <a:r>
              <a:rPr lang="en-US" dirty="0">
                <a:effectLst/>
                <a:latin typeface="Arial" charset="0"/>
              </a:rPr>
              <a:t> </a:t>
            </a:r>
            <a:r>
              <a:rPr lang="en-US" dirty="0" err="1">
                <a:effectLst/>
                <a:latin typeface="Arial" charset="0"/>
              </a:rPr>
              <a:t>quia</a:t>
            </a:r>
            <a:r>
              <a:rPr lang="en-US" dirty="0">
                <a:effectLst/>
                <a:latin typeface="Arial" charset="0"/>
              </a:rPr>
              <a:t> </a:t>
            </a:r>
            <a:r>
              <a:rPr lang="en-US" dirty="0" err="1">
                <a:effectLst/>
                <a:latin typeface="Arial" charset="0"/>
              </a:rPr>
              <a:t>sam</a:t>
            </a:r>
            <a:r>
              <a:rPr lang="en-US" dirty="0">
                <a:effectLst/>
                <a:latin typeface="Arial" charset="0"/>
              </a:rPr>
              <a:t> </a:t>
            </a:r>
            <a:r>
              <a:rPr lang="en-US" dirty="0" err="1">
                <a:effectLst/>
                <a:latin typeface="Arial" charset="0"/>
              </a:rPr>
              <a:t>quidererfero</a:t>
            </a:r>
            <a:r>
              <a:rPr lang="en-US" dirty="0">
                <a:effectLst/>
                <a:latin typeface="Arial" charset="0"/>
              </a:rPr>
              <a:t> </a:t>
            </a:r>
            <a:r>
              <a:rPr lang="en-US" dirty="0" err="1">
                <a:effectLst/>
                <a:latin typeface="Arial" charset="0"/>
              </a:rPr>
              <a:t>eaque</a:t>
            </a:r>
            <a:r>
              <a:rPr lang="en-US" dirty="0">
                <a:effectLst/>
                <a:latin typeface="Arial" charset="0"/>
              </a:rPr>
              <a:t> </a:t>
            </a:r>
            <a:r>
              <a:rPr lang="en-US" dirty="0" err="1">
                <a:effectLst/>
                <a:latin typeface="Arial" charset="0"/>
              </a:rPr>
              <a:t>eaquo</a:t>
            </a:r>
            <a:r>
              <a:rPr lang="en-US" dirty="0">
                <a:effectLst/>
                <a:latin typeface="Arial" charset="0"/>
              </a:rPr>
              <a:t> </a:t>
            </a:r>
            <a:r>
              <a:rPr lang="en-US" dirty="0" err="1">
                <a:effectLst/>
                <a:latin typeface="Arial" charset="0"/>
              </a:rPr>
              <a:t>dolorempos</a:t>
            </a:r>
            <a:r>
              <a:rPr lang="en-US" dirty="0">
                <a:effectLst/>
                <a:latin typeface="Arial" charset="0"/>
              </a:rPr>
              <a:t> </a:t>
            </a:r>
            <a:r>
              <a:rPr lang="en-US" dirty="0" err="1">
                <a:effectLst/>
                <a:latin typeface="Arial" charset="0"/>
              </a:rPr>
              <a:t>aute</a:t>
            </a:r>
            <a:r>
              <a:rPr lang="en-US" dirty="0">
                <a:effectLst/>
                <a:latin typeface="Arial" charset="0"/>
              </a:rPr>
              <a:t> </a:t>
            </a:r>
            <a:r>
              <a:rPr lang="en-US" dirty="0" err="1">
                <a:effectLst/>
                <a:latin typeface="Arial" charset="0"/>
              </a:rPr>
              <a:t>maior</a:t>
            </a:r>
            <a:r>
              <a:rPr lang="en-US" dirty="0">
                <a:effectLst/>
                <a:latin typeface="Arial" charset="0"/>
              </a:rPr>
              <a:t> </a:t>
            </a:r>
            <a:r>
              <a:rPr lang="en-US" dirty="0" err="1">
                <a:effectLst/>
                <a:latin typeface="Arial" charset="0"/>
              </a:rPr>
              <a:t>aut</a:t>
            </a:r>
            <a:r>
              <a:rPr lang="en-US" dirty="0">
                <a:effectLst/>
                <a:latin typeface="Arial" charset="0"/>
              </a:rPr>
              <a:t> lit </a:t>
            </a:r>
            <a:r>
              <a:rPr lang="en-US" dirty="0" err="1">
                <a:effectLst/>
                <a:latin typeface="Arial" charset="0"/>
              </a:rPr>
              <a:t>destibe</a:t>
            </a:r>
            <a:r>
              <a:rPr lang="en-US" dirty="0">
                <a:effectLst/>
                <a:latin typeface="Arial" charset="0"/>
              </a:rPr>
              <a:t> </a:t>
            </a:r>
            <a:r>
              <a:rPr lang="en-US" dirty="0" err="1">
                <a:effectLst/>
                <a:latin typeface="Arial" charset="0"/>
              </a:rPr>
              <a:t>arundam</a:t>
            </a:r>
            <a:r>
              <a:rPr lang="en-US" dirty="0">
                <a:effectLst/>
                <a:latin typeface="Arial" charset="0"/>
              </a:rPr>
              <a:t> et qui </a:t>
            </a:r>
            <a:r>
              <a:rPr lang="en-US" dirty="0" err="1">
                <a:effectLst/>
                <a:latin typeface="Arial" charset="0"/>
              </a:rPr>
              <a:t>delitae</a:t>
            </a:r>
            <a:r>
              <a:rPr lang="en-US" dirty="0">
                <a:effectLst/>
                <a:latin typeface="Arial" charset="0"/>
              </a:rPr>
              <a:t> </a:t>
            </a:r>
            <a:r>
              <a:rPr lang="en-US" dirty="0" err="1">
                <a:effectLst/>
                <a:latin typeface="Arial" charset="0"/>
              </a:rPr>
              <a:t>dolectur</a:t>
            </a:r>
            <a:r>
              <a:rPr lang="en-US" dirty="0">
                <a:effectLst/>
                <a:latin typeface="Arial" charset="0"/>
              </a:rPr>
              <a:t>?</a:t>
            </a:r>
          </a:p>
          <a:p>
            <a:endParaRPr lang="en-US" dirty="0">
              <a:effectLst/>
              <a:latin typeface="Arial" charset="0"/>
            </a:endParaRPr>
          </a:p>
          <a:p>
            <a:r>
              <a:rPr lang="en-US" dirty="0" err="1">
                <a:effectLst/>
                <a:latin typeface="Arial" charset="0"/>
              </a:rPr>
              <a:t>Agnisit</a:t>
            </a:r>
            <a:r>
              <a:rPr lang="en-US" dirty="0">
                <a:effectLst/>
                <a:latin typeface="Arial" charset="0"/>
              </a:rPr>
              <a:t> </a:t>
            </a:r>
            <a:r>
              <a:rPr lang="en-US" dirty="0" err="1">
                <a:effectLst/>
                <a:latin typeface="Arial" charset="0"/>
              </a:rPr>
              <a:t>asitem</a:t>
            </a:r>
            <a:r>
              <a:rPr lang="en-US" dirty="0">
                <a:effectLst/>
                <a:latin typeface="Arial" charset="0"/>
              </a:rPr>
              <a:t> </a:t>
            </a:r>
            <a:r>
              <a:rPr lang="en-US" dirty="0" err="1">
                <a:effectLst/>
                <a:latin typeface="Arial" charset="0"/>
              </a:rPr>
              <a:t>si</a:t>
            </a:r>
            <a:r>
              <a:rPr lang="en-US" dirty="0">
                <a:effectLst/>
                <a:latin typeface="Arial" charset="0"/>
              </a:rPr>
              <a:t> </a:t>
            </a:r>
            <a:r>
              <a:rPr lang="en-US" dirty="0" err="1">
                <a:effectLst/>
                <a:latin typeface="Arial" charset="0"/>
              </a:rPr>
              <a:t>corro</a:t>
            </a:r>
            <a:r>
              <a:rPr lang="en-US" dirty="0">
                <a:effectLst/>
                <a:latin typeface="Arial" charset="0"/>
              </a:rPr>
              <a:t> </a:t>
            </a:r>
            <a:r>
              <a:rPr lang="en-US" dirty="0" err="1">
                <a:effectLst/>
                <a:latin typeface="Arial" charset="0"/>
              </a:rPr>
              <a:t>conseque</a:t>
            </a:r>
            <a:r>
              <a:rPr lang="en-US" dirty="0">
                <a:effectLst/>
                <a:latin typeface="Arial" charset="0"/>
              </a:rPr>
              <a:t> </a:t>
            </a:r>
            <a:r>
              <a:rPr lang="en-US" dirty="0" err="1">
                <a:effectLst/>
                <a:latin typeface="Arial" charset="0"/>
              </a:rPr>
              <a:t>delicitat</a:t>
            </a:r>
            <a:r>
              <a:rPr lang="en-US" dirty="0">
                <a:effectLst/>
                <a:latin typeface="Arial" charset="0"/>
              </a:rPr>
              <a:t> la </a:t>
            </a:r>
            <a:r>
              <a:rPr lang="en-US" dirty="0" err="1">
                <a:effectLst/>
                <a:latin typeface="Arial" charset="0"/>
              </a:rPr>
              <a:t>volupta</a:t>
            </a:r>
            <a:r>
              <a:rPr lang="en-US" dirty="0">
                <a:effectLst/>
                <a:latin typeface="Arial" charset="0"/>
              </a:rPr>
              <a:t> id </a:t>
            </a:r>
            <a:r>
              <a:rPr lang="en-US" dirty="0" err="1">
                <a:effectLst/>
                <a:latin typeface="Arial" charset="0"/>
              </a:rPr>
              <a:t>quat</a:t>
            </a:r>
            <a:r>
              <a:rPr lang="en-US" dirty="0">
                <a:effectLst/>
                <a:latin typeface="Arial" charset="0"/>
              </a:rPr>
              <a:t> </a:t>
            </a:r>
            <a:r>
              <a:rPr lang="en-US" dirty="0" err="1">
                <a:effectLst/>
                <a:latin typeface="Arial" charset="0"/>
              </a:rPr>
              <a:t>harchil</a:t>
            </a:r>
            <a:r>
              <a:rPr lang="en-US" dirty="0">
                <a:effectLst/>
                <a:latin typeface="Arial" charset="0"/>
              </a:rPr>
              <a:t> </a:t>
            </a:r>
            <a:r>
              <a:rPr lang="en-US" dirty="0" err="1">
                <a:effectLst/>
                <a:latin typeface="Arial" charset="0"/>
              </a:rPr>
              <a:t>inciunt</a:t>
            </a:r>
            <a:r>
              <a:rPr lang="en-US" dirty="0">
                <a:effectLst/>
                <a:latin typeface="Arial" charset="0"/>
              </a:rPr>
              <a:t>.</a:t>
            </a:r>
          </a:p>
        </p:txBody>
      </p:sp>
    </p:spTree>
    <p:extLst>
      <p:ext uri="{BB962C8B-B14F-4D97-AF65-F5344CB8AC3E}">
        <p14:creationId xmlns:p14="http://schemas.microsoft.com/office/powerpoint/2010/main" val="2373605979"/>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reak Slide">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565920880"/>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5_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457200" y="5502592"/>
            <a:ext cx="2133600" cy="365125"/>
          </a:xfrm>
        </p:spPr>
        <p:txBody>
          <a:bodyPr/>
          <a:lstStyle/>
          <a:p>
            <a:endParaRPr lang="en-US" dirty="0"/>
          </a:p>
        </p:txBody>
      </p:sp>
      <p:sp>
        <p:nvSpPr>
          <p:cNvPr id="4" name="Footer Placeholder 3"/>
          <p:cNvSpPr>
            <a:spLocks noGrp="1"/>
          </p:cNvSpPr>
          <p:nvPr>
            <p:ph type="ftr" sz="quarter" idx="11"/>
          </p:nvPr>
        </p:nvSpPr>
        <p:spPr>
          <a:xfrm>
            <a:off x="3124200" y="5502592"/>
            <a:ext cx="2895600" cy="365125"/>
          </a:xfrm>
        </p:spPr>
        <p:txBody>
          <a:bodyPr/>
          <a:lstStyle/>
          <a:p>
            <a:endParaRPr lang="en-US" dirty="0"/>
          </a:p>
        </p:txBody>
      </p:sp>
      <p:sp>
        <p:nvSpPr>
          <p:cNvPr id="5" name="Slide Number Placeholder 4"/>
          <p:cNvSpPr>
            <a:spLocks noGrp="1"/>
          </p:cNvSpPr>
          <p:nvPr>
            <p:ph type="sldNum" sz="quarter" idx="12"/>
          </p:nvPr>
        </p:nvSpPr>
        <p:spPr>
          <a:xfrm>
            <a:off x="6553200" y="5502592"/>
            <a:ext cx="2133600" cy="365125"/>
          </a:xfrm>
        </p:spPr>
        <p:txBody>
          <a:bodyPr/>
          <a:lstStyle/>
          <a:p>
            <a:fld id="{07E4C76B-B62B-E041-BECA-E1452F308EBC}" type="slidenum">
              <a:rPr lang="en-US" smtClean="0"/>
              <a:pPr/>
              <a:t>‹#›</a:t>
            </a:fld>
            <a:endParaRPr lang="en-US" dirty="0"/>
          </a:p>
        </p:txBody>
      </p:sp>
      <p:sp>
        <p:nvSpPr>
          <p:cNvPr id="6" name="Text Placeholder 7"/>
          <p:cNvSpPr>
            <a:spLocks noGrp="1"/>
          </p:cNvSpPr>
          <p:nvPr>
            <p:ph type="body" sz="quarter" idx="13"/>
          </p:nvPr>
        </p:nvSpPr>
        <p:spPr>
          <a:xfrm>
            <a:off x="472440" y="1295400"/>
            <a:ext cx="7361238" cy="3657600"/>
          </a:xfrm>
        </p:spPr>
        <p:txBody>
          <a:bodyPr/>
          <a:lstStyle>
            <a:lvl1pPr>
              <a:buNone/>
              <a:defRPr sz="2400" baseline="0">
                <a:solidFill>
                  <a:srgbClr val="139A29"/>
                </a:solidFill>
                <a:latin typeface="Arial" pitchFamily="34" charset="0"/>
                <a:cs typeface="Arial" pitchFamily="34" charset="0"/>
              </a:defRPr>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CDCF9BE5-9EB0-4AE3-B9E6-638B7E14E02E}"/>
              </a:ext>
            </a:extLst>
          </p:cNvPr>
          <p:cNvSpPr>
            <a:spLocks noGrp="1"/>
          </p:cNvSpPr>
          <p:nvPr>
            <p:ph sz="quarter" idx="14"/>
          </p:nvPr>
        </p:nvSpPr>
        <p:spPr>
          <a:xfrm>
            <a:off x="152400" y="182404"/>
            <a:ext cx="5715000" cy="838200"/>
          </a:xfrm>
        </p:spPr>
        <p:txBody>
          <a:bodyPr/>
          <a:lstStyle>
            <a:lvl1pPr marL="0" indent="0">
              <a:buFontTx/>
              <a:buNone/>
              <a:defRPr>
                <a:solidFill>
                  <a:srgbClr val="006600"/>
                </a:solidFill>
              </a:defRPr>
            </a:lvl1pPr>
            <a:lvl3pPr marL="914400" indent="0">
              <a:buNone/>
              <a:defRPr/>
            </a:lvl3pPr>
          </a:lstStyle>
          <a:p>
            <a:pPr lvl="0"/>
            <a:r>
              <a:rPr lang="en-US" dirty="0"/>
              <a:t>Edit Master text styles</a:t>
            </a:r>
          </a:p>
        </p:txBody>
      </p:sp>
    </p:spTree>
    <p:extLst>
      <p:ext uri="{BB962C8B-B14F-4D97-AF65-F5344CB8AC3E}">
        <p14:creationId xmlns:p14="http://schemas.microsoft.com/office/powerpoint/2010/main" val="3131210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01941" y="1600200"/>
            <a:ext cx="2341960" cy="1828800"/>
          </a:xfrm>
        </p:spPr>
        <p:txBody>
          <a:bodyPr anchor="b">
            <a:normAutofit/>
          </a:bodyPr>
          <a:lstStyle>
            <a:lvl1pPr>
              <a:defRPr sz="2550"/>
            </a:lvl1pPr>
          </a:lstStyle>
          <a:p>
            <a:r>
              <a:rPr lang="en-US"/>
              <a:t>Click to edit Master title style</a:t>
            </a:r>
          </a:p>
        </p:txBody>
      </p:sp>
      <p:sp>
        <p:nvSpPr>
          <p:cNvPr id="3" name="Content Placeholder 2"/>
          <p:cNvSpPr>
            <a:spLocks noGrp="1"/>
          </p:cNvSpPr>
          <p:nvPr>
            <p:ph idx="1"/>
          </p:nvPr>
        </p:nvSpPr>
        <p:spPr>
          <a:xfrm>
            <a:off x="570309" y="762000"/>
            <a:ext cx="4800600" cy="5334000"/>
          </a:xfrm>
          <a:prstGeom prst="rect">
            <a:avLst/>
          </a:prstGeom>
        </p:spPr>
        <p:txBody>
          <a:bodyPr>
            <a:normAutofit/>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00780" y="3429000"/>
            <a:ext cx="2343121" cy="1828800"/>
          </a:xfrm>
          <a:prstGeom prst="rect">
            <a:avLst/>
          </a:prstGeom>
        </p:spPr>
        <p:txBody>
          <a:bodyPr/>
          <a:lstStyle>
            <a:lvl1pPr marL="0" indent="0">
              <a:spcBef>
                <a:spcPts val="0"/>
              </a:spcBef>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37CC0096-1860-4642-9CD2-0079EA5E7CD1}" type="datetimeFigureOut">
              <a:rPr lang="en-US" smtClean="0"/>
              <a:t>4/25/22</a:t>
            </a:fld>
            <a:endParaRPr lang="en-US" dirty="0"/>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3001284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F4FE2-350D-471C-B535-B254992F85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D5B3EBB-7456-44B8-898D-E8F65E9A6E6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3FE23A-5EEE-4098-BEFB-C21B27CF2705}"/>
              </a:ext>
            </a:extLst>
          </p:cNvPr>
          <p:cNvSpPr>
            <a:spLocks noGrp="1"/>
          </p:cNvSpPr>
          <p:nvPr>
            <p:ph type="dt" sz="half" idx="10"/>
          </p:nvPr>
        </p:nvSpPr>
        <p:spPr/>
        <p:txBody>
          <a:bodyPr/>
          <a:lstStyle/>
          <a:p>
            <a:fld id="{1F13F46C-1424-4FA7-A50B-25A23AEE3CA9}" type="datetimeFigureOut">
              <a:rPr lang="en-US" smtClean="0"/>
              <a:t>4/25/22</a:t>
            </a:fld>
            <a:endParaRPr lang="en-US" dirty="0"/>
          </a:p>
        </p:txBody>
      </p:sp>
      <p:sp>
        <p:nvSpPr>
          <p:cNvPr id="5" name="Footer Placeholder 4">
            <a:extLst>
              <a:ext uri="{FF2B5EF4-FFF2-40B4-BE49-F238E27FC236}">
                <a16:creationId xmlns:a16="http://schemas.microsoft.com/office/drawing/2014/main" id="{89796068-2D37-4C04-893E-E09EDE44648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B39A583-5E14-42F2-86F1-13D32C8D79E9}"/>
              </a:ext>
            </a:extLst>
          </p:cNvPr>
          <p:cNvSpPr>
            <a:spLocks noGrp="1"/>
          </p:cNvSpPr>
          <p:nvPr>
            <p:ph type="sldNum" sz="quarter" idx="12"/>
          </p:nvPr>
        </p:nvSpPr>
        <p:spPr/>
        <p:txBody>
          <a:bodyPr/>
          <a:lstStyle/>
          <a:p>
            <a:fld id="{B47A6E64-4ED0-461E-AAD8-5DEA509B1B25}" type="slidenum">
              <a:rPr lang="en-US" smtClean="0"/>
              <a:t>‹#›</a:t>
            </a:fld>
            <a:endParaRPr lang="en-US" dirty="0"/>
          </a:p>
        </p:txBody>
      </p:sp>
    </p:spTree>
    <p:extLst>
      <p:ext uri="{BB962C8B-B14F-4D97-AF65-F5344CB8AC3E}">
        <p14:creationId xmlns:p14="http://schemas.microsoft.com/office/powerpoint/2010/main" val="36300128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Placeholder 1"/>
          <p:cNvSpPr>
            <a:spLocks noGrp="1"/>
          </p:cNvSpPr>
          <p:nvPr>
            <p:ph type="title"/>
          </p:nvPr>
        </p:nvSpPr>
        <p:spPr>
          <a:xfrm>
            <a:off x="628650" y="2420067"/>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Tree>
    <p:extLst>
      <p:ext uri="{BB962C8B-B14F-4D97-AF65-F5344CB8AC3E}">
        <p14:creationId xmlns:p14="http://schemas.microsoft.com/office/powerpoint/2010/main" val="2022678014"/>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69" r:id="rId5"/>
    <p:sldLayoutId id="2147483675" r:id="rId6"/>
  </p:sldLayoutIdLst>
  <p:hf hdr="0" ftr="0" dt="0"/>
  <p:txStyles>
    <p:titleStyle>
      <a:lvl1pPr algn="ctr" defTabSz="685800" rtl="0" eaLnBrk="1" latinLnBrk="0" hangingPunct="1">
        <a:lnSpc>
          <a:spcPct val="90000"/>
        </a:lnSpc>
        <a:spcBef>
          <a:spcPct val="0"/>
        </a:spcBef>
        <a:buNone/>
        <a:defRPr sz="3300" kern="1200">
          <a:solidFill>
            <a:schemeClr val="bg1"/>
          </a:solidFill>
          <a:latin typeface="Arial" charset="0"/>
          <a:ea typeface="Arial" charset="0"/>
          <a:cs typeface="Arial"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4C7BF-37CF-4340-BEB9-1CC397C53F6C}"/>
              </a:ext>
            </a:extLst>
          </p:cNvPr>
          <p:cNvSpPr>
            <a:spLocks noGrp="1"/>
          </p:cNvSpPr>
          <p:nvPr>
            <p:ph type="title"/>
          </p:nvPr>
        </p:nvSpPr>
        <p:spPr>
          <a:xfrm>
            <a:off x="628650" y="762000"/>
            <a:ext cx="7886700" cy="3276601"/>
          </a:xfrm>
        </p:spPr>
        <p:txBody>
          <a:bodyPr>
            <a:noAutofit/>
          </a:bodyPr>
          <a:lstStyle/>
          <a:p>
            <a:r>
              <a:rPr lang="en-US" sz="4800" b="0" i="0" u="none" strike="noStrike" baseline="0" dirty="0">
                <a:solidFill>
                  <a:schemeClr val="bg1"/>
                </a:solidFill>
                <a:latin typeface="Times New Roman" panose="02020603050405020304" pitchFamily="18" charset="0"/>
                <a:cs typeface="Times New Roman" panose="02020603050405020304" pitchFamily="18" charset="0"/>
              </a:rPr>
              <a:t>Visual Cryptography for Gray-scale Images using AES and Bit-level. </a:t>
            </a:r>
            <a:br>
              <a:rPr lang="en-US" sz="4800" b="0" i="0" u="none" strike="noStrike" baseline="0" dirty="0">
                <a:solidFill>
                  <a:schemeClr val="bg1"/>
                </a:solidFill>
                <a:latin typeface="Times New Roman" panose="02020603050405020304" pitchFamily="18" charset="0"/>
                <a:cs typeface="Times New Roman" panose="02020603050405020304" pitchFamily="18" charset="0"/>
              </a:rPr>
            </a:br>
            <a:br>
              <a:rPr lang="en-US" sz="4800" b="0" i="0" u="none" strike="noStrike" baseline="0" dirty="0">
                <a:solidFill>
                  <a:schemeClr val="bg1">
                    <a:lumMod val="95000"/>
                  </a:schemeClr>
                </a:solidFill>
                <a:latin typeface="Times New Roman" panose="02020603050405020304" pitchFamily="18" charset="0"/>
                <a:cs typeface="Times New Roman" panose="02020603050405020304" pitchFamily="18" charset="0"/>
              </a:rPr>
            </a:br>
            <a:r>
              <a:rPr lang="en-US" sz="3200" u="none" strike="noStrike" baseline="0" dirty="0">
                <a:solidFill>
                  <a:schemeClr val="bg1">
                    <a:lumMod val="95000"/>
                  </a:schemeClr>
                </a:solidFill>
                <a:latin typeface="Times New Roman" panose="02020603050405020304" pitchFamily="18" charset="0"/>
                <a:cs typeface="Times New Roman" panose="02020603050405020304" pitchFamily="18" charset="0"/>
              </a:rPr>
              <a:t>CSC</a:t>
            </a:r>
            <a:r>
              <a:rPr lang="en-US" sz="3200" b="0" i="0" dirty="0">
                <a:solidFill>
                  <a:schemeClr val="bg1">
                    <a:lumMod val="95000"/>
                  </a:schemeClr>
                </a:solidFill>
                <a:effectLst/>
                <a:latin typeface="Times New Roman" panose="02020603050405020304" pitchFamily="18" charset="0"/>
                <a:cs typeface="Times New Roman" panose="02020603050405020304" pitchFamily="18" charset="0"/>
              </a:rPr>
              <a:t> 8224: Cryptography</a:t>
            </a:r>
            <a:br>
              <a:rPr lang="en-US" sz="4800" b="0" i="0" u="none" strike="noStrike" baseline="0" dirty="0">
                <a:solidFill>
                  <a:schemeClr val="bg1"/>
                </a:solidFill>
                <a:latin typeface="Times New Roman" panose="02020603050405020304" pitchFamily="18" charset="0"/>
                <a:cs typeface="Times New Roman" panose="02020603050405020304" pitchFamily="18" charset="0"/>
              </a:rPr>
            </a:br>
            <a:endParaRPr lang="en-US" sz="4800" dirty="0">
              <a:latin typeface="Times New Roman" panose="02020603050405020304" pitchFamily="18" charset="0"/>
              <a:cs typeface="Times New Roman" panose="02020603050405020304" pitchFamily="18" charset="0"/>
            </a:endParaRPr>
          </a:p>
        </p:txBody>
      </p:sp>
      <p:sp>
        <p:nvSpPr>
          <p:cNvPr id="6" name="Content Placeholder 9"/>
          <p:cNvSpPr txBox="1">
            <a:spLocks/>
          </p:cNvSpPr>
          <p:nvPr/>
        </p:nvSpPr>
        <p:spPr>
          <a:xfrm>
            <a:off x="152400" y="381000"/>
            <a:ext cx="8915400" cy="5211763"/>
          </a:xfrm>
          <a:prstGeom prst="rect">
            <a:avLst/>
          </a:prstGeom>
        </p:spPr>
        <p:txBody>
          <a:bodyP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lvl="1" indent="0">
              <a:buNone/>
            </a:pPr>
            <a:endParaRPr lang="en-US" sz="2400" dirty="0"/>
          </a:p>
        </p:txBody>
      </p:sp>
      <p:sp>
        <p:nvSpPr>
          <p:cNvPr id="5" name="Title 1">
            <a:extLst>
              <a:ext uri="{FF2B5EF4-FFF2-40B4-BE49-F238E27FC236}">
                <a16:creationId xmlns:a16="http://schemas.microsoft.com/office/drawing/2014/main" id="{125D0863-42C9-B441-ADA2-77FEA1D18D62}"/>
              </a:ext>
            </a:extLst>
          </p:cNvPr>
          <p:cNvSpPr txBox="1">
            <a:spLocks/>
          </p:cNvSpPr>
          <p:nvPr/>
        </p:nvSpPr>
        <p:spPr>
          <a:xfrm>
            <a:off x="2825312" y="5226844"/>
            <a:ext cx="3493376" cy="1142999"/>
          </a:xfrm>
          <a:prstGeom prst="rect">
            <a:avLst/>
          </a:prstGeom>
        </p:spPr>
        <p:txBody>
          <a:bodyPr vert="horz" lIns="91440" tIns="45720" rIns="91440" bIns="45720" rtlCol="0" anchor="ctr">
            <a:normAutofit/>
          </a:bodyPr>
          <a:lstStyle>
            <a:lvl1pPr algn="ctr" defTabSz="685800" rtl="0" eaLnBrk="1" latinLnBrk="0" hangingPunct="1">
              <a:lnSpc>
                <a:spcPct val="90000"/>
              </a:lnSpc>
              <a:spcBef>
                <a:spcPct val="0"/>
              </a:spcBef>
              <a:buNone/>
              <a:defRPr sz="3300" kern="1200">
                <a:solidFill>
                  <a:schemeClr val="bg1"/>
                </a:solidFill>
                <a:latin typeface="Arial" charset="0"/>
                <a:ea typeface="Arial" charset="0"/>
                <a:cs typeface="Arial" charset="0"/>
              </a:defRPr>
            </a:lvl1pPr>
          </a:lstStyle>
          <a:p>
            <a:r>
              <a:rPr lang="en-US" sz="1800" dirty="0"/>
              <a:t>Presenters: </a:t>
            </a:r>
            <a:br>
              <a:rPr lang="en-US" sz="1800" dirty="0"/>
            </a:br>
            <a:r>
              <a:rPr lang="en-US" sz="1800" dirty="0"/>
              <a:t>Rishinya Ravipati</a:t>
            </a:r>
            <a:br>
              <a:rPr lang="en-US" sz="1800" dirty="0"/>
            </a:br>
            <a:r>
              <a:rPr lang="en-US" sz="1800" dirty="0"/>
              <a:t>Praneetha Thotakura</a:t>
            </a:r>
          </a:p>
        </p:txBody>
      </p:sp>
    </p:spTree>
    <p:extLst>
      <p:ext uri="{BB962C8B-B14F-4D97-AF65-F5344CB8AC3E}">
        <p14:creationId xmlns:p14="http://schemas.microsoft.com/office/powerpoint/2010/main" val="1938560970"/>
      </p:ext>
    </p:extLst>
  </p:cSld>
  <p:clrMapOvr>
    <a:masterClrMapping/>
  </p:clrMapOvr>
  <mc:AlternateContent xmlns:mc="http://schemas.openxmlformats.org/markup-compatibility/2006" xmlns:p14="http://schemas.microsoft.com/office/powerpoint/2010/main">
    <mc:Choice Requires="p14">
      <p:transition spd="slow" p14:dur="2000" advClick="0" advTm="7000"/>
    </mc:Choice>
    <mc:Fallback xmlns="">
      <p:transition spd="slow" advClick="0" advTm="7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192C7-E237-614B-99C0-4B3426DA70C0}"/>
              </a:ext>
            </a:extLst>
          </p:cNvPr>
          <p:cNvSpPr>
            <a:spLocks noGrp="1"/>
          </p:cNvSpPr>
          <p:nvPr>
            <p:ph type="title"/>
          </p:nvPr>
        </p:nvSpPr>
        <p:spPr>
          <a:xfrm>
            <a:off x="304800" y="119320"/>
            <a:ext cx="7886700" cy="1020763"/>
          </a:xfrm>
        </p:spPr>
        <p:txBody>
          <a:bodyPr/>
          <a:lstStyle/>
          <a:p>
            <a:r>
              <a:rPr lang="en-US" dirty="0"/>
              <a:t>Image Decryption (</a:t>
            </a:r>
            <a:r>
              <a:rPr lang="en-US" dirty="0" err="1"/>
              <a:t>cont</a:t>
            </a:r>
            <a:r>
              <a:rPr lang="en-US" dirty="0"/>
              <a:t>)</a:t>
            </a:r>
          </a:p>
        </p:txBody>
      </p:sp>
      <p:sp>
        <p:nvSpPr>
          <p:cNvPr id="3" name="Content Placeholder 2">
            <a:extLst>
              <a:ext uri="{FF2B5EF4-FFF2-40B4-BE49-F238E27FC236}">
                <a16:creationId xmlns:a16="http://schemas.microsoft.com/office/drawing/2014/main" id="{072485AE-D280-5942-9E2D-FE23EDE2D10D}"/>
              </a:ext>
            </a:extLst>
          </p:cNvPr>
          <p:cNvSpPr>
            <a:spLocks noGrp="1"/>
          </p:cNvSpPr>
          <p:nvPr>
            <p:ph idx="1"/>
          </p:nvPr>
        </p:nvSpPr>
        <p:spPr>
          <a:xfrm>
            <a:off x="227725" y="1444883"/>
            <a:ext cx="8688547" cy="4732081"/>
          </a:xfrm>
        </p:spPr>
        <p:txBody>
          <a:bodyPr/>
          <a:lstStyle/>
          <a:p>
            <a:pPr marL="63500">
              <a:spcBef>
                <a:spcPts val="450"/>
              </a:spcBef>
            </a:pPr>
            <a:r>
              <a:rPr lang="en-US" sz="1800" b="1" dirty="0">
                <a:effectLst/>
                <a:latin typeface="Times New Roman" panose="02020603050405020304" pitchFamily="18" charset="0"/>
                <a:ea typeface="Times New Roman" panose="02020603050405020304" pitchFamily="18" charset="0"/>
              </a:rPr>
              <a:t>Inverse Mix columns transformation - </a:t>
            </a:r>
            <a:r>
              <a:rPr lang="en-US" sz="1800" dirty="0">
                <a:effectLst/>
                <a:latin typeface="Times New Roman" panose="02020603050405020304" pitchFamily="18" charset="0"/>
                <a:ea typeface="Times New Roman" panose="02020603050405020304" pitchFamily="18" charset="0"/>
              </a:rPr>
              <a:t>Inverse Mix Columns is the inverse of the Mix Columns transformation. The inverse is given by:</a:t>
            </a:r>
          </a:p>
          <a:p>
            <a:pPr marL="0" marR="0" indent="0">
              <a:spcBef>
                <a:spcPts val="450"/>
              </a:spcBef>
              <a:spcAft>
                <a:spcPts val="0"/>
              </a:spcAft>
              <a:buNone/>
            </a:pPr>
            <a:r>
              <a:rPr lang="en-US" sz="1800" b="1" dirty="0">
                <a:effectLst/>
                <a:latin typeface="Times New Roman" panose="02020603050405020304" pitchFamily="18" charset="0"/>
                <a:ea typeface="Times New Roman" panose="02020603050405020304" pitchFamily="18" charset="0"/>
              </a:rPr>
              <a:t> </a:t>
            </a:r>
          </a:p>
        </p:txBody>
      </p:sp>
      <p:pic>
        <p:nvPicPr>
          <p:cNvPr id="6" name="image20.png">
            <a:extLst>
              <a:ext uri="{FF2B5EF4-FFF2-40B4-BE49-F238E27FC236}">
                <a16:creationId xmlns:a16="http://schemas.microsoft.com/office/drawing/2014/main" id="{9ACC64BB-9DB3-4694-8C2F-AF4184BD3A5A}"/>
              </a:ext>
            </a:extLst>
          </p:cNvPr>
          <p:cNvPicPr>
            <a:picLocks noChangeAspect="1"/>
          </p:cNvPicPr>
          <p:nvPr/>
        </p:nvPicPr>
        <p:blipFill>
          <a:blip r:embed="rId2" cstate="print"/>
          <a:stretch>
            <a:fillRect/>
          </a:stretch>
        </p:blipFill>
        <p:spPr>
          <a:xfrm>
            <a:off x="1828800" y="2990215"/>
            <a:ext cx="2482215" cy="1182370"/>
          </a:xfrm>
          <a:prstGeom prst="rect">
            <a:avLst/>
          </a:prstGeom>
        </p:spPr>
      </p:pic>
      <p:pic>
        <p:nvPicPr>
          <p:cNvPr id="7" name="image16.jpeg">
            <a:extLst>
              <a:ext uri="{FF2B5EF4-FFF2-40B4-BE49-F238E27FC236}">
                <a16:creationId xmlns:a16="http://schemas.microsoft.com/office/drawing/2014/main" id="{5A860DF7-BB53-4E52-92CF-09B6048BF32E}"/>
              </a:ext>
            </a:extLst>
          </p:cNvPr>
          <p:cNvPicPr>
            <a:picLocks noChangeAspect="1"/>
          </p:cNvPicPr>
          <p:nvPr/>
        </p:nvPicPr>
        <p:blipFill>
          <a:blip r:embed="rId3" cstate="print"/>
          <a:stretch>
            <a:fillRect/>
          </a:stretch>
        </p:blipFill>
        <p:spPr>
          <a:xfrm>
            <a:off x="5114227" y="2362200"/>
            <a:ext cx="2437765" cy="2438400"/>
          </a:xfrm>
          <a:prstGeom prst="rect">
            <a:avLst/>
          </a:prstGeom>
        </p:spPr>
      </p:pic>
    </p:spTree>
    <p:extLst>
      <p:ext uri="{BB962C8B-B14F-4D97-AF65-F5344CB8AC3E}">
        <p14:creationId xmlns:p14="http://schemas.microsoft.com/office/powerpoint/2010/main" val="41193108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9880DE-A31B-3E4E-9DD7-185A339C60A2}"/>
              </a:ext>
            </a:extLst>
          </p:cNvPr>
          <p:cNvSpPr>
            <a:spLocks noGrp="1"/>
          </p:cNvSpPr>
          <p:nvPr>
            <p:ph type="title"/>
          </p:nvPr>
        </p:nvSpPr>
        <p:spPr>
          <a:xfrm>
            <a:off x="304800" y="200220"/>
            <a:ext cx="7886700" cy="871280"/>
          </a:xfrm>
        </p:spPr>
        <p:txBody>
          <a:bodyPr/>
          <a:lstStyle/>
          <a:p>
            <a:r>
              <a:rPr lang="en-US" dirty="0"/>
              <a:t>Image Decryption (cont.)</a:t>
            </a:r>
          </a:p>
        </p:txBody>
      </p:sp>
      <p:sp>
        <p:nvSpPr>
          <p:cNvPr id="3" name="Content Placeholder 2">
            <a:extLst>
              <a:ext uri="{FF2B5EF4-FFF2-40B4-BE49-F238E27FC236}">
                <a16:creationId xmlns:a16="http://schemas.microsoft.com/office/drawing/2014/main" id="{8A37F42A-DC90-0146-A32A-ACC1C583F86B}"/>
              </a:ext>
            </a:extLst>
          </p:cNvPr>
          <p:cNvSpPr>
            <a:spLocks noGrp="1"/>
          </p:cNvSpPr>
          <p:nvPr>
            <p:ph idx="1"/>
          </p:nvPr>
        </p:nvSpPr>
        <p:spPr>
          <a:xfrm>
            <a:off x="304800" y="1371600"/>
            <a:ext cx="8610600" cy="4876800"/>
          </a:xfrm>
        </p:spPr>
        <p:txBody>
          <a:bodyPr/>
          <a:lstStyle/>
          <a:p>
            <a:pPr marL="63500" marR="295275">
              <a:lnSpc>
                <a:spcPct val="108000"/>
              </a:lnSpc>
              <a:spcBef>
                <a:spcPts val="900"/>
              </a:spcBef>
              <a:spcAft>
                <a:spcPts val="0"/>
              </a:spcAft>
            </a:pPr>
            <a:r>
              <a:rPr lang="en-US" sz="1800" b="1" dirty="0">
                <a:effectLst/>
                <a:latin typeface="Times New Roman" panose="02020603050405020304" pitchFamily="18" charset="0"/>
                <a:ea typeface="Times New Roman" panose="02020603050405020304" pitchFamily="18" charset="0"/>
              </a:rPr>
              <a:t>Inverse Shift rows transformation - </a:t>
            </a:r>
            <a:r>
              <a:rPr lang="en-US" sz="1800" dirty="0">
                <a:effectLst/>
                <a:latin typeface="Times New Roman" panose="02020603050405020304" pitchFamily="18" charset="0"/>
                <a:ea typeface="Times New Roman" panose="02020603050405020304" pitchFamily="18" charset="0"/>
              </a:rPr>
              <a:t>Inverse Shift Rows is the inverse of the Shift Rows trans-formation. The bytes in the last three rows of the State are cyclically shifted over different numbers of bytes. The first row, r=0, is not shifted. The bottom three rows are cyclically shifted by Nb-shift (r, Nb) bytes, where the shift value shift (</a:t>
            </a:r>
            <a:r>
              <a:rPr lang="en-US" sz="1800" dirty="0" err="1">
                <a:effectLst/>
                <a:latin typeface="Times New Roman" panose="02020603050405020304" pitchFamily="18" charset="0"/>
                <a:ea typeface="Times New Roman" panose="02020603050405020304" pitchFamily="18" charset="0"/>
              </a:rPr>
              <a:t>r,Nb</a:t>
            </a:r>
            <a:r>
              <a:rPr lang="en-US" sz="1800" dirty="0">
                <a:effectLst/>
                <a:latin typeface="Times New Roman" panose="02020603050405020304" pitchFamily="18" charset="0"/>
                <a:ea typeface="Times New Roman" panose="02020603050405020304" pitchFamily="18" charset="0"/>
              </a:rPr>
              <a:t>) depends on the row number.</a:t>
            </a:r>
          </a:p>
          <a:p>
            <a:pPr marL="63500" marR="0">
              <a:spcBef>
                <a:spcPts val="0"/>
              </a:spcBef>
              <a:spcAft>
                <a:spcPts val="0"/>
              </a:spcAft>
            </a:pPr>
            <a:endParaRPr lang="en-US" sz="1800" b="1" dirty="0">
              <a:effectLst/>
              <a:latin typeface="Times New Roman" panose="02020603050405020304" pitchFamily="18" charset="0"/>
              <a:ea typeface="Times New Roman" panose="02020603050405020304" pitchFamily="18" charset="0"/>
            </a:endParaRPr>
          </a:p>
        </p:txBody>
      </p:sp>
      <p:pic>
        <p:nvPicPr>
          <p:cNvPr id="4" name="image21.jpeg">
            <a:extLst>
              <a:ext uri="{FF2B5EF4-FFF2-40B4-BE49-F238E27FC236}">
                <a16:creationId xmlns:a16="http://schemas.microsoft.com/office/drawing/2014/main" id="{182D9971-C9F4-4C7B-9F53-CDCF61D1B91E}"/>
              </a:ext>
            </a:extLst>
          </p:cNvPr>
          <p:cNvPicPr>
            <a:picLocks noChangeAspect="1"/>
          </p:cNvPicPr>
          <p:nvPr/>
        </p:nvPicPr>
        <p:blipFill>
          <a:blip r:embed="rId2" cstate="print"/>
          <a:stretch>
            <a:fillRect/>
          </a:stretch>
        </p:blipFill>
        <p:spPr>
          <a:xfrm>
            <a:off x="1022985" y="3276600"/>
            <a:ext cx="3821430" cy="1683385"/>
          </a:xfrm>
          <a:prstGeom prst="rect">
            <a:avLst/>
          </a:prstGeom>
        </p:spPr>
      </p:pic>
      <p:pic>
        <p:nvPicPr>
          <p:cNvPr id="5" name="image14.jpeg">
            <a:extLst>
              <a:ext uri="{FF2B5EF4-FFF2-40B4-BE49-F238E27FC236}">
                <a16:creationId xmlns:a16="http://schemas.microsoft.com/office/drawing/2014/main" id="{7760DE18-52BE-4CD2-B277-BFD91924E458}"/>
              </a:ext>
            </a:extLst>
          </p:cNvPr>
          <p:cNvPicPr>
            <a:picLocks noChangeAspect="1"/>
          </p:cNvPicPr>
          <p:nvPr/>
        </p:nvPicPr>
        <p:blipFill>
          <a:blip r:embed="rId3" cstate="print"/>
          <a:stretch>
            <a:fillRect/>
          </a:stretch>
        </p:blipFill>
        <p:spPr>
          <a:xfrm>
            <a:off x="5562600" y="3106131"/>
            <a:ext cx="2438400" cy="2438400"/>
          </a:xfrm>
          <a:prstGeom prst="rect">
            <a:avLst/>
          </a:prstGeom>
        </p:spPr>
      </p:pic>
    </p:spTree>
    <p:extLst>
      <p:ext uri="{BB962C8B-B14F-4D97-AF65-F5344CB8AC3E}">
        <p14:creationId xmlns:p14="http://schemas.microsoft.com/office/powerpoint/2010/main" val="8904216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A5F78-49E5-4697-BF86-DD529BF6CC62}"/>
              </a:ext>
            </a:extLst>
          </p:cNvPr>
          <p:cNvSpPr>
            <a:spLocks noGrp="1"/>
          </p:cNvSpPr>
          <p:nvPr>
            <p:ph type="title"/>
          </p:nvPr>
        </p:nvSpPr>
        <p:spPr/>
        <p:txBody>
          <a:bodyPr/>
          <a:lstStyle/>
          <a:p>
            <a:r>
              <a:rPr lang="en-US" dirty="0"/>
              <a:t>Image Decryption (cont.)</a:t>
            </a:r>
          </a:p>
        </p:txBody>
      </p:sp>
      <p:sp>
        <p:nvSpPr>
          <p:cNvPr id="3" name="Content Placeholder 2">
            <a:extLst>
              <a:ext uri="{FF2B5EF4-FFF2-40B4-BE49-F238E27FC236}">
                <a16:creationId xmlns:a16="http://schemas.microsoft.com/office/drawing/2014/main" id="{B6013CA9-372B-4641-8927-7281348FF7C7}"/>
              </a:ext>
            </a:extLst>
          </p:cNvPr>
          <p:cNvSpPr>
            <a:spLocks noGrp="1"/>
          </p:cNvSpPr>
          <p:nvPr>
            <p:ph idx="1"/>
          </p:nvPr>
        </p:nvSpPr>
        <p:spPr>
          <a:xfrm>
            <a:off x="304800" y="1425244"/>
            <a:ext cx="7886700" cy="4351339"/>
          </a:xfrm>
        </p:spPr>
        <p:txBody>
          <a:bodyPr/>
          <a:lstStyle/>
          <a:p>
            <a:r>
              <a:rPr lang="en-US" sz="1800" b="1" dirty="0">
                <a:effectLst/>
                <a:latin typeface="Times New Roman" panose="02020603050405020304" pitchFamily="18" charset="0"/>
                <a:ea typeface="Times New Roman" panose="02020603050405020304" pitchFamily="18" charset="0"/>
              </a:rPr>
              <a:t>Inverse Substitute byte transformation - </a:t>
            </a:r>
            <a:r>
              <a:rPr lang="en-US" sz="1800" dirty="0">
                <a:effectLst/>
                <a:latin typeface="Times New Roman" panose="02020603050405020304" pitchFamily="18" charset="0"/>
                <a:ea typeface="Times New Roman" panose="02020603050405020304" pitchFamily="18" charset="0"/>
              </a:rPr>
              <a:t>Inverse Substitute Bytes is the inverse of the byte substitution transformation, in which the inverse S-box is applied to each byte of the State. It is reverse process of Substitute byte transform.</a:t>
            </a:r>
          </a:p>
          <a:p>
            <a:pPr marL="0" indent="0">
              <a:buNone/>
            </a:pPr>
            <a:endParaRPr lang="en-US" sz="1800" b="1" dirty="0">
              <a:effectLst/>
              <a:latin typeface="Times New Roman" panose="02020603050405020304" pitchFamily="18" charset="0"/>
              <a:ea typeface="Times New Roman" panose="02020603050405020304" pitchFamily="18" charset="0"/>
            </a:endParaRPr>
          </a:p>
        </p:txBody>
      </p:sp>
      <p:pic>
        <p:nvPicPr>
          <p:cNvPr id="4" name="image22.jpeg">
            <a:extLst>
              <a:ext uri="{FF2B5EF4-FFF2-40B4-BE49-F238E27FC236}">
                <a16:creationId xmlns:a16="http://schemas.microsoft.com/office/drawing/2014/main" id="{6C5CC420-3F32-4FF1-A1C4-0A002C2B77A5}"/>
              </a:ext>
            </a:extLst>
          </p:cNvPr>
          <p:cNvPicPr>
            <a:picLocks noChangeAspect="1"/>
          </p:cNvPicPr>
          <p:nvPr/>
        </p:nvPicPr>
        <p:blipFill>
          <a:blip r:embed="rId2" cstate="print"/>
          <a:stretch>
            <a:fillRect/>
          </a:stretch>
        </p:blipFill>
        <p:spPr>
          <a:xfrm>
            <a:off x="152401" y="2350525"/>
            <a:ext cx="6962898" cy="2450076"/>
          </a:xfrm>
          <a:prstGeom prst="rect">
            <a:avLst/>
          </a:prstGeom>
        </p:spPr>
      </p:pic>
      <p:pic>
        <p:nvPicPr>
          <p:cNvPr id="5" name="image12.jpeg">
            <a:extLst>
              <a:ext uri="{FF2B5EF4-FFF2-40B4-BE49-F238E27FC236}">
                <a16:creationId xmlns:a16="http://schemas.microsoft.com/office/drawing/2014/main" id="{5644874A-E015-4B15-A84B-56BC06BCA102}"/>
              </a:ext>
            </a:extLst>
          </p:cNvPr>
          <p:cNvPicPr>
            <a:picLocks noChangeAspect="1"/>
          </p:cNvPicPr>
          <p:nvPr/>
        </p:nvPicPr>
        <p:blipFill>
          <a:blip r:embed="rId3" cstate="print"/>
          <a:stretch>
            <a:fillRect/>
          </a:stretch>
        </p:blipFill>
        <p:spPr>
          <a:xfrm>
            <a:off x="7118244" y="3934091"/>
            <a:ext cx="1797155" cy="1797623"/>
          </a:xfrm>
          <a:prstGeom prst="rect">
            <a:avLst/>
          </a:prstGeom>
        </p:spPr>
      </p:pic>
    </p:spTree>
    <p:extLst>
      <p:ext uri="{BB962C8B-B14F-4D97-AF65-F5344CB8AC3E}">
        <p14:creationId xmlns:p14="http://schemas.microsoft.com/office/powerpoint/2010/main" val="40074705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1549D-E68E-4BE9-90DF-844F6AA6C0EC}"/>
              </a:ext>
            </a:extLst>
          </p:cNvPr>
          <p:cNvSpPr>
            <a:spLocks noGrp="1"/>
          </p:cNvSpPr>
          <p:nvPr>
            <p:ph type="title"/>
          </p:nvPr>
        </p:nvSpPr>
        <p:spPr>
          <a:xfrm>
            <a:off x="304800" y="76200"/>
            <a:ext cx="7886700" cy="1325563"/>
          </a:xfrm>
        </p:spPr>
        <p:txBody>
          <a:bodyPr/>
          <a:lstStyle/>
          <a:p>
            <a:r>
              <a:rPr lang="en-US" dirty="0"/>
              <a:t>Outcome</a:t>
            </a:r>
          </a:p>
        </p:txBody>
      </p:sp>
      <p:pic>
        <p:nvPicPr>
          <p:cNvPr id="5" name="Content Placeholder 4">
            <a:extLst>
              <a:ext uri="{FF2B5EF4-FFF2-40B4-BE49-F238E27FC236}">
                <a16:creationId xmlns:a16="http://schemas.microsoft.com/office/drawing/2014/main" id="{E807B84B-5043-442F-97F6-C909D83F0FCC}"/>
              </a:ext>
            </a:extLst>
          </p:cNvPr>
          <p:cNvPicPr>
            <a:picLocks noGrp="1" noChangeAspect="1"/>
          </p:cNvPicPr>
          <p:nvPr>
            <p:ph idx="1"/>
          </p:nvPr>
        </p:nvPicPr>
        <p:blipFill>
          <a:blip r:embed="rId2"/>
          <a:stretch>
            <a:fillRect/>
          </a:stretch>
        </p:blipFill>
        <p:spPr>
          <a:xfrm>
            <a:off x="1981200" y="1295400"/>
            <a:ext cx="4739738" cy="4968851"/>
          </a:xfrm>
        </p:spPr>
      </p:pic>
    </p:spTree>
    <p:extLst>
      <p:ext uri="{BB962C8B-B14F-4D97-AF65-F5344CB8AC3E}">
        <p14:creationId xmlns:p14="http://schemas.microsoft.com/office/powerpoint/2010/main" val="18676245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BC379-6911-4F21-ABFB-86089854878E}"/>
              </a:ext>
            </a:extLst>
          </p:cNvPr>
          <p:cNvSpPr>
            <a:spLocks noGrp="1"/>
          </p:cNvSpPr>
          <p:nvPr>
            <p:ph type="title"/>
          </p:nvPr>
        </p:nvSpPr>
        <p:spPr>
          <a:xfrm>
            <a:off x="304800" y="152400"/>
            <a:ext cx="7886700" cy="871280"/>
          </a:xfrm>
        </p:spPr>
        <p:txBody>
          <a:bodyPr>
            <a:normAutofit/>
          </a:bodyPr>
          <a:lstStyle/>
          <a:p>
            <a:r>
              <a:rPr lang="en-US" sz="2800" dirty="0">
                <a:effectLst/>
                <a:latin typeface="Times New Roman" panose="02020603050405020304" pitchFamily="18" charset="0"/>
                <a:ea typeface="Times New Roman" panose="02020603050405020304" pitchFamily="18" charset="0"/>
              </a:rPr>
              <a:t>Visual Cryptography for Gray-scale Images Using Bit-level </a:t>
            </a:r>
            <a:endParaRPr lang="en-US" sz="2800" dirty="0"/>
          </a:p>
        </p:txBody>
      </p:sp>
      <p:sp>
        <p:nvSpPr>
          <p:cNvPr id="3" name="Content Placeholder 2">
            <a:extLst>
              <a:ext uri="{FF2B5EF4-FFF2-40B4-BE49-F238E27FC236}">
                <a16:creationId xmlns:a16="http://schemas.microsoft.com/office/drawing/2014/main" id="{AE2E50C1-22F7-4C30-A428-278D0AA67F52}"/>
              </a:ext>
            </a:extLst>
          </p:cNvPr>
          <p:cNvSpPr>
            <a:spLocks noGrp="1"/>
          </p:cNvSpPr>
          <p:nvPr>
            <p:ph idx="1"/>
          </p:nvPr>
        </p:nvSpPr>
        <p:spPr>
          <a:xfrm>
            <a:off x="152400" y="1253330"/>
            <a:ext cx="8915400" cy="5452270"/>
          </a:xfrm>
        </p:spPr>
        <p:txBody>
          <a:bodyPr/>
          <a:lstStyle/>
          <a:p>
            <a:r>
              <a:rPr lang="en-US" sz="2000" dirty="0">
                <a:latin typeface="Times New Roman" panose="02020603050405020304" pitchFamily="18" charset="0"/>
                <a:cs typeface="Times New Roman" panose="02020603050405020304" pitchFamily="18" charset="0"/>
              </a:rPr>
              <a:t>It is an image cryptographic scheme in which a secret</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image is encrypted into two separate share images.</a:t>
            </a:r>
          </a:p>
          <a:p>
            <a:r>
              <a:rPr lang="en-US" sz="2000" dirty="0">
                <a:latin typeface="Times New Roman" panose="02020603050405020304" pitchFamily="18" charset="0"/>
                <a:cs typeface="Times New Roman" panose="02020603050405020304" pitchFamily="18" charset="0"/>
              </a:rPr>
              <a:t>Each share individually reveals no information about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the secret, but when shares are superposed the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secret is revealed.</a:t>
            </a:r>
          </a:p>
          <a:p>
            <a:pPr>
              <a:lnSpc>
                <a:spcPct val="100000"/>
              </a:lnSpc>
            </a:pPr>
            <a:r>
              <a:rPr lang="en-US" sz="2000" dirty="0">
                <a:latin typeface="Times New Roman" panose="02020603050405020304" pitchFamily="18" charset="0"/>
                <a:cs typeface="Times New Roman" panose="02020603050405020304" pitchFamily="18" charset="0"/>
              </a:rPr>
              <a:t>We use bit-level decomposition to extract binary bit planes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from a gray scale image. </a:t>
            </a:r>
          </a:p>
          <a:p>
            <a:pPr>
              <a:lnSpc>
                <a:spcPct val="100000"/>
              </a:lnSpc>
            </a:pPr>
            <a:r>
              <a:rPr lang="en-US" sz="2000" b="1" dirty="0">
                <a:latin typeface="Times New Roman" panose="02020603050405020304" pitchFamily="18" charset="0"/>
                <a:cs typeface="Times New Roman" panose="02020603050405020304" pitchFamily="18" charset="0"/>
              </a:rPr>
              <a:t>Bit level decomposition</a:t>
            </a:r>
            <a:r>
              <a:rPr lang="en-US" sz="2000" dirty="0">
                <a:latin typeface="Times New Roman" panose="02020603050405020304" pitchFamily="18" charset="0"/>
                <a:cs typeface="Times New Roman" panose="02020603050405020304" pitchFamily="18" charset="0"/>
              </a:rPr>
              <a:t>: Dividing a gray-scale image into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bit planes and working on each plane separately.</a:t>
            </a:r>
          </a:p>
          <a:p>
            <a:pPr>
              <a:lnSpc>
                <a:spcPct val="100000"/>
              </a:lnSpc>
            </a:pPr>
            <a:r>
              <a:rPr lang="en-US" sz="2000" dirty="0">
                <a:latin typeface="Times New Roman" panose="02020603050405020304" pitchFamily="18" charset="0"/>
                <a:cs typeface="Times New Roman" panose="02020603050405020304" pitchFamily="18" charset="0"/>
              </a:rPr>
              <a:t>Since pixel value of grayscale image lies between 0-255,</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its information is contained in 8 bits, so the image is divided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into 8 planes.</a:t>
            </a:r>
          </a:p>
          <a:p>
            <a:r>
              <a:rPr lang="en-US" sz="2000" dirty="0">
                <a:latin typeface="Times New Roman" panose="02020603050405020304" pitchFamily="18" charset="0"/>
                <a:cs typeface="Times New Roman" panose="02020603050405020304" pitchFamily="18" charset="0"/>
              </a:rPr>
              <a:t>Then the bit planes are encrypted and recomposed back</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as two gray-scale images.</a:t>
            </a:r>
          </a:p>
          <a:p>
            <a:r>
              <a:rPr lang="en-US" sz="2000" dirty="0">
                <a:latin typeface="Times New Roman" panose="02020603050405020304" pitchFamily="18" charset="0"/>
                <a:cs typeface="Times New Roman" panose="02020603050405020304" pitchFamily="18" charset="0"/>
              </a:rPr>
              <a:t>The secret image is revealed when two gray-scale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shares are superposed. </a:t>
            </a:r>
          </a:p>
        </p:txBody>
      </p:sp>
      <p:pic>
        <p:nvPicPr>
          <p:cNvPr id="4" name="image33.png">
            <a:extLst>
              <a:ext uri="{FF2B5EF4-FFF2-40B4-BE49-F238E27FC236}">
                <a16:creationId xmlns:a16="http://schemas.microsoft.com/office/drawing/2014/main" id="{3714D859-EBA7-403A-9DE4-B12EAE269CD1}"/>
              </a:ext>
            </a:extLst>
          </p:cNvPr>
          <p:cNvPicPr>
            <a:picLocks noChangeAspect="1"/>
          </p:cNvPicPr>
          <p:nvPr/>
        </p:nvPicPr>
        <p:blipFill>
          <a:blip r:embed="rId3" cstate="print"/>
          <a:stretch>
            <a:fillRect/>
          </a:stretch>
        </p:blipFill>
        <p:spPr>
          <a:xfrm>
            <a:off x="6629400" y="1143000"/>
            <a:ext cx="2178377" cy="5384983"/>
          </a:xfrm>
          <a:prstGeom prst="rect">
            <a:avLst/>
          </a:prstGeom>
        </p:spPr>
      </p:pic>
    </p:spTree>
    <p:extLst>
      <p:ext uri="{BB962C8B-B14F-4D97-AF65-F5344CB8AC3E}">
        <p14:creationId xmlns:p14="http://schemas.microsoft.com/office/powerpoint/2010/main" val="2066915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E12808-8290-4F64-AEAF-086F5820D187}"/>
              </a:ext>
            </a:extLst>
          </p:cNvPr>
          <p:cNvSpPr>
            <a:spLocks noGrp="1"/>
          </p:cNvSpPr>
          <p:nvPr>
            <p:ph type="title"/>
          </p:nvPr>
        </p:nvSpPr>
        <p:spPr>
          <a:xfrm>
            <a:off x="304800" y="149094"/>
            <a:ext cx="7600950" cy="1063883"/>
          </a:xfrm>
        </p:spPr>
        <p:txBody>
          <a:bodyPr>
            <a:normAutofit/>
          </a:bodyPr>
          <a:lstStyle/>
          <a:p>
            <a:r>
              <a:rPr lang="en-US" sz="3200" dirty="0">
                <a:effectLst/>
                <a:latin typeface="Times New Roman" panose="02020603050405020304" pitchFamily="18" charset="0"/>
                <a:ea typeface="Times New Roman" panose="02020603050405020304" pitchFamily="18" charset="0"/>
              </a:rPr>
              <a:t>Working Demonstration</a:t>
            </a:r>
            <a:endParaRPr lang="en-US" sz="3200" dirty="0"/>
          </a:p>
        </p:txBody>
      </p:sp>
      <p:sp>
        <p:nvSpPr>
          <p:cNvPr id="3" name="Content Placeholder 2">
            <a:extLst>
              <a:ext uri="{FF2B5EF4-FFF2-40B4-BE49-F238E27FC236}">
                <a16:creationId xmlns:a16="http://schemas.microsoft.com/office/drawing/2014/main" id="{651A6B06-9CF9-498D-A9E0-DEAE2007DF1F}"/>
              </a:ext>
            </a:extLst>
          </p:cNvPr>
          <p:cNvSpPr>
            <a:spLocks noGrp="1"/>
          </p:cNvSpPr>
          <p:nvPr>
            <p:ph idx="1"/>
          </p:nvPr>
        </p:nvSpPr>
        <p:spPr>
          <a:xfrm>
            <a:off x="119062" y="1253330"/>
            <a:ext cx="8905875" cy="5455576"/>
          </a:xfrm>
        </p:spPr>
        <p:txBody>
          <a:bodyPr/>
          <a:lstStyle/>
          <a:p>
            <a:pPr marL="0" indent="0">
              <a:buNone/>
            </a:pPr>
            <a:r>
              <a:rPr lang="en-US" sz="2000" b="1" u="sng" dirty="0">
                <a:effectLst/>
                <a:latin typeface="Times New Roman" panose="02020603050405020304" pitchFamily="18" charset="0"/>
                <a:ea typeface="Times New Roman" panose="02020603050405020304" pitchFamily="18" charset="0"/>
              </a:rPr>
              <a:t>Blocks used in Shares and Stacking Results for Binary Images (Binary VC) :</a:t>
            </a:r>
          </a:p>
          <a:p>
            <a:pPr marL="0" indent="0">
              <a:buNone/>
            </a:pPr>
            <a:endParaRPr lang="en-US" sz="2000" b="1" u="sng" dirty="0">
              <a:effectLst/>
              <a:latin typeface="Times New Roman" panose="02020603050405020304" pitchFamily="18" charset="0"/>
              <a:ea typeface="Times New Roman" panose="02020603050405020304" pitchFamily="18" charset="0"/>
            </a:endParaRPr>
          </a:p>
          <a:p>
            <a:r>
              <a:rPr lang="en-US" sz="2000" dirty="0">
                <a:latin typeface="Times New Roman" panose="02020603050405020304" pitchFamily="18" charset="0"/>
              </a:rPr>
              <a:t>Contrary to traditional encryption schemes, this algorithm does not have any keys. </a:t>
            </a:r>
          </a:p>
          <a:p>
            <a:r>
              <a:rPr lang="en-US" sz="2000" dirty="0">
                <a:latin typeface="Times New Roman" panose="02020603050405020304" pitchFamily="18" charset="0"/>
              </a:rPr>
              <a:t>Shares are generated based on the original image pixels values; and Human Visual System (HVS) is the decryption device. </a:t>
            </a:r>
          </a:p>
          <a:p>
            <a:r>
              <a:rPr lang="en-US" sz="2000" dirty="0">
                <a:latin typeface="Times New Roman" panose="02020603050405020304" pitchFamily="18" charset="0"/>
              </a:rPr>
              <a:t>To achieve this, encrypted images are generated block by block corresponding to each pixel in the original image. </a:t>
            </a:r>
          </a:p>
          <a:p>
            <a:r>
              <a:rPr lang="en-US" sz="2000" dirty="0">
                <a:effectLst/>
                <a:latin typeface="Times New Roman" panose="02020603050405020304" pitchFamily="18" charset="0"/>
                <a:ea typeface="Times New Roman" panose="02020603050405020304" pitchFamily="18" charset="0"/>
              </a:rPr>
              <a:t>If the pixel in original image is white, </a:t>
            </a:r>
            <a:r>
              <a:rPr lang="en-US" sz="2000" dirty="0">
                <a:latin typeface="Times New Roman" panose="02020603050405020304" pitchFamily="18" charset="0"/>
                <a:ea typeface="Times New Roman" panose="02020603050405020304" pitchFamily="18" charset="0"/>
              </a:rPr>
              <a:t>both blocks placed in encrypted images are the same and if the pixel is black, block values are inverse.</a:t>
            </a:r>
          </a:p>
          <a:p>
            <a:r>
              <a:rPr lang="en-US" sz="2000" dirty="0">
                <a:effectLst/>
                <a:latin typeface="Times New Roman" panose="02020603050405020304" pitchFamily="18" charset="0"/>
                <a:ea typeface="Times New Roman" panose="02020603050405020304" pitchFamily="18" charset="0"/>
              </a:rPr>
              <a:t>Superposing shares results in a fully black pixel block for each </a:t>
            </a:r>
            <a:r>
              <a:rPr lang="en-US" sz="2000" dirty="0">
                <a:latin typeface="Times New Roman" panose="02020603050405020304" pitchFamily="18" charset="0"/>
                <a:ea typeface="Times New Roman" panose="02020603050405020304" pitchFamily="18" charset="0"/>
              </a:rPr>
              <a:t>black pixel in the original image, and a pixel block with black subpixels for each white pixel.</a:t>
            </a:r>
          </a:p>
          <a:p>
            <a:r>
              <a:rPr lang="en-US" sz="2000" dirty="0">
                <a:latin typeface="Times New Roman" panose="02020603050405020304" pitchFamily="18" charset="0"/>
              </a:rPr>
              <a:t>Using transparency specification and HVS ability, original image is revealed if the encrypted images are superposed correctly. </a:t>
            </a:r>
          </a:p>
          <a:p>
            <a:pPr marL="0" indent="0">
              <a:buNone/>
            </a:pPr>
            <a:endParaRPr lang="en-US" sz="2000" dirty="0"/>
          </a:p>
        </p:txBody>
      </p:sp>
    </p:spTree>
    <p:extLst>
      <p:ext uri="{BB962C8B-B14F-4D97-AF65-F5344CB8AC3E}">
        <p14:creationId xmlns:p14="http://schemas.microsoft.com/office/powerpoint/2010/main" val="11742987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ACF0B-D6F9-1E4B-8265-4BE871050824}"/>
              </a:ext>
            </a:extLst>
          </p:cNvPr>
          <p:cNvSpPr>
            <a:spLocks noGrp="1"/>
          </p:cNvSpPr>
          <p:nvPr>
            <p:ph type="title"/>
          </p:nvPr>
        </p:nvSpPr>
        <p:spPr/>
        <p:txBody>
          <a:bodyPr/>
          <a:lstStyle/>
          <a:p>
            <a:r>
              <a:rPr lang="en-US" dirty="0" err="1"/>
              <a:t>Contd</a:t>
            </a:r>
            <a:r>
              <a:rPr lang="en-US" dirty="0"/>
              <a:t>…</a:t>
            </a:r>
          </a:p>
        </p:txBody>
      </p:sp>
      <p:sp>
        <p:nvSpPr>
          <p:cNvPr id="3" name="Content Placeholder 2">
            <a:extLst>
              <a:ext uri="{FF2B5EF4-FFF2-40B4-BE49-F238E27FC236}">
                <a16:creationId xmlns:a16="http://schemas.microsoft.com/office/drawing/2014/main" id="{851CAC08-A881-C042-A706-DCEF29F29B53}"/>
              </a:ext>
            </a:extLst>
          </p:cNvPr>
          <p:cNvSpPr>
            <a:spLocks noGrp="1"/>
          </p:cNvSpPr>
          <p:nvPr>
            <p:ph idx="1"/>
          </p:nvPr>
        </p:nvSpPr>
        <p:spPr/>
        <p:txBody>
          <a:bodyPr/>
          <a:lstStyle/>
          <a:p>
            <a:r>
              <a:rPr lang="en-US" sz="2000" dirty="0">
                <a:latin typeface="Times New Roman" panose="02020603050405020304" pitchFamily="18" charset="0"/>
              </a:rPr>
              <a:t>Since there are six different blocks for each pixel in a share which are randomly chosen, decryption with a single share is impossible, taking</a:t>
            </a:r>
            <a:br>
              <a:rPr lang="en-US" sz="2000" dirty="0">
                <a:latin typeface="Times New Roman" panose="02020603050405020304" pitchFamily="18" charset="0"/>
              </a:rPr>
            </a:br>
            <a:r>
              <a:rPr lang="en-US" sz="2000" dirty="0">
                <a:latin typeface="Times New Roman" panose="02020603050405020304" pitchFamily="18" charset="0"/>
              </a:rPr>
              <a:t>6^m x n states (m x n is size of the original image) for a brute force attack to decrypt the secret from a single share.</a:t>
            </a:r>
          </a:p>
          <a:p>
            <a:r>
              <a:rPr lang="en-US" sz="2000" dirty="0">
                <a:latin typeface="Times New Roman" panose="02020603050405020304" pitchFamily="18" charset="0"/>
              </a:rPr>
              <a:t>Table below illustrates an example of blocks that are used in share images.</a:t>
            </a:r>
          </a:p>
          <a:p>
            <a:endParaRPr lang="en-US" sz="2000" dirty="0">
              <a:latin typeface="Times New Roman" panose="02020603050405020304" pitchFamily="18" charset="0"/>
            </a:endParaRPr>
          </a:p>
          <a:p>
            <a:endParaRPr lang="en-US" sz="2000" dirty="0">
              <a:latin typeface="Times New Roman" panose="02020603050405020304" pitchFamily="18" charset="0"/>
            </a:endParaRPr>
          </a:p>
          <a:p>
            <a:pPr marL="0" indent="0">
              <a:buNone/>
            </a:pPr>
            <a:r>
              <a:rPr lang="en-US" sz="2000" dirty="0">
                <a:latin typeface="Times New Roman" panose="02020603050405020304" pitchFamily="18" charset="0"/>
              </a:rPr>
              <a:t> </a:t>
            </a:r>
          </a:p>
        </p:txBody>
      </p:sp>
      <p:pic>
        <p:nvPicPr>
          <p:cNvPr id="4" name="image34.png">
            <a:extLst>
              <a:ext uri="{FF2B5EF4-FFF2-40B4-BE49-F238E27FC236}">
                <a16:creationId xmlns:a16="http://schemas.microsoft.com/office/drawing/2014/main" id="{BBE4B3E7-8E8A-B948-A3CC-695AD6C4615A}"/>
              </a:ext>
            </a:extLst>
          </p:cNvPr>
          <p:cNvPicPr>
            <a:picLocks noChangeAspect="1"/>
          </p:cNvPicPr>
          <p:nvPr/>
        </p:nvPicPr>
        <p:blipFill>
          <a:blip r:embed="rId2" cstate="print"/>
          <a:stretch>
            <a:fillRect/>
          </a:stretch>
        </p:blipFill>
        <p:spPr>
          <a:xfrm>
            <a:off x="877379" y="4267200"/>
            <a:ext cx="7389242" cy="1524000"/>
          </a:xfrm>
          <a:prstGeom prst="rect">
            <a:avLst/>
          </a:prstGeom>
        </p:spPr>
      </p:pic>
    </p:spTree>
    <p:extLst>
      <p:ext uri="{BB962C8B-B14F-4D97-AF65-F5344CB8AC3E}">
        <p14:creationId xmlns:p14="http://schemas.microsoft.com/office/powerpoint/2010/main" val="14247283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E33BB-3A04-4BAA-89D9-25E72C496133}"/>
              </a:ext>
            </a:extLst>
          </p:cNvPr>
          <p:cNvSpPr>
            <a:spLocks noGrp="1"/>
          </p:cNvSpPr>
          <p:nvPr>
            <p:ph type="title"/>
          </p:nvPr>
        </p:nvSpPr>
        <p:spPr>
          <a:xfrm>
            <a:off x="228600" y="76200"/>
            <a:ext cx="7886700" cy="1325563"/>
          </a:xfrm>
        </p:spPr>
        <p:txBody>
          <a:bodyPr>
            <a:normAutofit/>
          </a:bodyPr>
          <a:lstStyle/>
          <a:p>
            <a:r>
              <a:rPr lang="en-US" sz="3200" dirty="0">
                <a:latin typeface="Times New Roman" panose="02020603050405020304" pitchFamily="18" charset="0"/>
              </a:rPr>
              <a:t>Proposed Method</a:t>
            </a:r>
            <a:endParaRPr lang="en-US" sz="3200" dirty="0"/>
          </a:p>
        </p:txBody>
      </p:sp>
      <p:sp>
        <p:nvSpPr>
          <p:cNvPr id="3" name="Content Placeholder 2">
            <a:extLst>
              <a:ext uri="{FF2B5EF4-FFF2-40B4-BE49-F238E27FC236}">
                <a16:creationId xmlns:a16="http://schemas.microsoft.com/office/drawing/2014/main" id="{B4124538-EFB1-415D-8A7F-34352D2F6FDF}"/>
              </a:ext>
            </a:extLst>
          </p:cNvPr>
          <p:cNvSpPr>
            <a:spLocks noGrp="1"/>
          </p:cNvSpPr>
          <p:nvPr>
            <p:ph idx="1"/>
          </p:nvPr>
        </p:nvSpPr>
        <p:spPr>
          <a:xfrm>
            <a:off x="228600" y="1253330"/>
            <a:ext cx="8763000" cy="5147470"/>
          </a:xfrm>
        </p:spPr>
        <p:txBody>
          <a:bodyPr/>
          <a:lstStyle/>
          <a:p>
            <a:pPr marL="63500" marR="329565">
              <a:lnSpc>
                <a:spcPct val="106000"/>
              </a:lnSpc>
              <a:spcBef>
                <a:spcPts val="920"/>
              </a:spcBef>
              <a:spcAft>
                <a:spcPts val="0"/>
              </a:spcAft>
            </a:pPr>
            <a:r>
              <a:rPr lang="en-US" sz="2000" dirty="0">
                <a:effectLst/>
                <a:latin typeface="Times New Roman" panose="02020603050405020304" pitchFamily="18" charset="0"/>
                <a:ea typeface="Times New Roman" panose="02020603050405020304" pitchFamily="18" charset="0"/>
              </a:rPr>
              <a:t>To encrypt a gray-scale image into two gray-scale shares, the original image is decomposed into eight-bit planes.</a:t>
            </a:r>
          </a:p>
          <a:p>
            <a:pPr marL="63500" marR="329565">
              <a:lnSpc>
                <a:spcPct val="106000"/>
              </a:lnSpc>
              <a:spcBef>
                <a:spcPts val="920"/>
              </a:spcBef>
              <a:spcAft>
                <a:spcPts val="0"/>
              </a:spcAft>
            </a:pPr>
            <a:r>
              <a:rPr lang="en-US" sz="2000" dirty="0">
                <a:effectLst/>
                <a:latin typeface="Times New Roman" panose="02020603050405020304" pitchFamily="18" charset="0"/>
                <a:ea typeface="Times New Roman" panose="02020603050405020304" pitchFamily="18" charset="0"/>
              </a:rPr>
              <a:t> Each bit plane is encrypted using binary VC (previous step).</a:t>
            </a:r>
          </a:p>
          <a:p>
            <a:pPr marL="63500" marR="329565">
              <a:lnSpc>
                <a:spcPct val="106000"/>
              </a:lnSpc>
              <a:spcBef>
                <a:spcPts val="920"/>
              </a:spcBef>
              <a:spcAft>
                <a:spcPts val="0"/>
              </a:spcAft>
            </a:pPr>
            <a:r>
              <a:rPr lang="en-US" sz="2000" dirty="0">
                <a:effectLst/>
                <a:latin typeface="Times New Roman" panose="02020603050405020304" pitchFamily="18" charset="0"/>
                <a:ea typeface="Times New Roman" panose="02020603050405020304" pitchFamily="18" charset="0"/>
              </a:rPr>
              <a:t> All the encrypted shares of the bit planes are recomposed and two gray-scale shares are created.</a:t>
            </a:r>
          </a:p>
          <a:p>
            <a:pPr marL="63500" marR="329565">
              <a:lnSpc>
                <a:spcPct val="106000"/>
              </a:lnSpc>
              <a:spcBef>
                <a:spcPts val="920"/>
              </a:spcBef>
            </a:pPr>
            <a:r>
              <a:rPr lang="en-US" sz="2000" dirty="0">
                <a:latin typeface="Times New Roman" panose="02020603050405020304" pitchFamily="18" charset="0"/>
                <a:ea typeface="Times New Roman" panose="02020603050405020304" pitchFamily="18" charset="0"/>
              </a:rPr>
              <a:t>Superposing gray-scale shares (using bitwise-AND operation) reveals the secret.</a:t>
            </a:r>
          </a:p>
          <a:p>
            <a:pPr marL="63500" marR="329565">
              <a:lnSpc>
                <a:spcPct val="106000"/>
              </a:lnSpc>
              <a:spcBef>
                <a:spcPts val="920"/>
              </a:spcBef>
              <a:spcAft>
                <a:spcPts val="0"/>
              </a:spcAft>
            </a:pPr>
            <a:endParaRPr lang="en-US" sz="2000" dirty="0">
              <a:effectLst/>
              <a:latin typeface="Times New Roman" panose="02020603050405020304" pitchFamily="18" charset="0"/>
              <a:ea typeface="Times New Roman" panose="02020603050405020304" pitchFamily="18" charset="0"/>
            </a:endParaRPr>
          </a:p>
          <a:p>
            <a:pPr marL="0" indent="0">
              <a:buNone/>
            </a:pPr>
            <a:endParaRPr lang="en-US" sz="2000" dirty="0"/>
          </a:p>
        </p:txBody>
      </p:sp>
      <p:pic>
        <p:nvPicPr>
          <p:cNvPr id="6" name="image35.jpeg">
            <a:extLst>
              <a:ext uri="{FF2B5EF4-FFF2-40B4-BE49-F238E27FC236}">
                <a16:creationId xmlns:a16="http://schemas.microsoft.com/office/drawing/2014/main" id="{2F72C3B5-8F80-8041-95ED-7F89A766A558}"/>
              </a:ext>
            </a:extLst>
          </p:cNvPr>
          <p:cNvPicPr>
            <a:picLocks noChangeAspect="1"/>
          </p:cNvPicPr>
          <p:nvPr/>
        </p:nvPicPr>
        <p:blipFill>
          <a:blip r:embed="rId2" cstate="print"/>
          <a:stretch>
            <a:fillRect/>
          </a:stretch>
        </p:blipFill>
        <p:spPr>
          <a:xfrm>
            <a:off x="990600" y="4114800"/>
            <a:ext cx="6400800" cy="2389898"/>
          </a:xfrm>
          <a:prstGeom prst="rect">
            <a:avLst/>
          </a:prstGeom>
        </p:spPr>
      </p:pic>
    </p:spTree>
    <p:extLst>
      <p:ext uri="{BB962C8B-B14F-4D97-AF65-F5344CB8AC3E}">
        <p14:creationId xmlns:p14="http://schemas.microsoft.com/office/powerpoint/2010/main" val="30810160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791E9-B161-4D30-AE17-312D99DD05C2}"/>
              </a:ext>
            </a:extLst>
          </p:cNvPr>
          <p:cNvSpPr>
            <a:spLocks noGrp="1"/>
          </p:cNvSpPr>
          <p:nvPr>
            <p:ph type="title"/>
          </p:nvPr>
        </p:nvSpPr>
        <p:spPr>
          <a:xfrm>
            <a:off x="228600" y="29852"/>
            <a:ext cx="7886700" cy="1325563"/>
          </a:xfrm>
        </p:spPr>
        <p:txBody>
          <a:bodyPr/>
          <a:lstStyle/>
          <a:p>
            <a:r>
              <a:rPr lang="en-US" dirty="0"/>
              <a:t>Conclusion for AES:</a:t>
            </a:r>
          </a:p>
        </p:txBody>
      </p:sp>
      <p:sp>
        <p:nvSpPr>
          <p:cNvPr id="3" name="Content Placeholder 2">
            <a:extLst>
              <a:ext uri="{FF2B5EF4-FFF2-40B4-BE49-F238E27FC236}">
                <a16:creationId xmlns:a16="http://schemas.microsoft.com/office/drawing/2014/main" id="{17613349-1DBE-45FF-AC18-518DE513B6AE}"/>
              </a:ext>
            </a:extLst>
          </p:cNvPr>
          <p:cNvSpPr>
            <a:spLocks noGrp="1"/>
          </p:cNvSpPr>
          <p:nvPr>
            <p:ph idx="1"/>
          </p:nvPr>
        </p:nvSpPr>
        <p:spPr>
          <a:xfrm>
            <a:off x="199534" y="1219201"/>
            <a:ext cx="8792066" cy="5334000"/>
          </a:xfrm>
        </p:spPr>
        <p:txBody>
          <a:bodyPr/>
          <a:lstStyle/>
          <a:p>
            <a:endParaRPr lang="en-US" sz="2000" dirty="0">
              <a:effectLst/>
              <a:latin typeface="Times New Roman" panose="02020603050405020304" pitchFamily="18" charset="0"/>
              <a:ea typeface="Times New Roman" panose="02020603050405020304" pitchFamily="18" charset="0"/>
            </a:endParaRPr>
          </a:p>
          <a:p>
            <a:endParaRPr lang="en-US" sz="2000" dirty="0">
              <a:latin typeface="Times New Roman" panose="02020603050405020304" pitchFamily="18" charset="0"/>
              <a:ea typeface="Times New Roman" panose="02020603050405020304" pitchFamily="18" charset="0"/>
            </a:endParaRPr>
          </a:p>
          <a:p>
            <a:r>
              <a:rPr lang="en-US" sz="2000" dirty="0">
                <a:effectLst/>
                <a:latin typeface="Times New Roman" panose="02020603050405020304" pitchFamily="18" charset="0"/>
                <a:ea typeface="Times New Roman" panose="02020603050405020304" pitchFamily="18" charset="0"/>
              </a:rPr>
              <a:t>In this project, Image Encryption and Decryption using AES algorithm is implemented to secure the image data from an unauthorized access.</a:t>
            </a:r>
          </a:p>
          <a:p>
            <a:r>
              <a:rPr lang="en-US" sz="2000" dirty="0">
                <a:effectLst/>
                <a:latin typeface="Times New Roman" panose="02020603050405020304" pitchFamily="18" charset="0"/>
                <a:ea typeface="Times New Roman" panose="02020603050405020304" pitchFamily="18" charset="0"/>
              </a:rPr>
              <a:t>A Successful implementation of symmetric key AES algorithm is one of the best encryption and decryption standards available in market.</a:t>
            </a:r>
          </a:p>
          <a:p>
            <a:r>
              <a:rPr lang="en-US" sz="2000" dirty="0">
                <a:effectLst/>
                <a:latin typeface="Times New Roman" panose="02020603050405020304" pitchFamily="18" charset="0"/>
                <a:ea typeface="Times New Roman" panose="02020603050405020304" pitchFamily="18" charset="0"/>
              </a:rPr>
              <a:t>The original images can also be completely reconstructed without any distortion.</a:t>
            </a:r>
          </a:p>
          <a:p>
            <a:r>
              <a:rPr lang="en-US" sz="2000" dirty="0">
                <a:effectLst/>
                <a:latin typeface="Times New Roman" panose="02020603050405020304" pitchFamily="18" charset="0"/>
                <a:ea typeface="Times New Roman" panose="02020603050405020304" pitchFamily="18" charset="0"/>
              </a:rPr>
              <a:t>It has shown that the algorithms have extremely large security key space and can withstand most common attacks such as the brute force attack, cipher attacks and plaintext attacks.</a:t>
            </a:r>
          </a:p>
          <a:p>
            <a:pPr marL="0" indent="0">
              <a:buNone/>
            </a:pPr>
            <a:endParaRPr lang="en-US" sz="2000" dirty="0"/>
          </a:p>
        </p:txBody>
      </p:sp>
    </p:spTree>
    <p:extLst>
      <p:ext uri="{BB962C8B-B14F-4D97-AF65-F5344CB8AC3E}">
        <p14:creationId xmlns:p14="http://schemas.microsoft.com/office/powerpoint/2010/main" val="27022256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934F3-C783-1D46-9AB2-1C20918BED82}"/>
              </a:ext>
            </a:extLst>
          </p:cNvPr>
          <p:cNvSpPr>
            <a:spLocks noGrp="1"/>
          </p:cNvSpPr>
          <p:nvPr>
            <p:ph type="title"/>
          </p:nvPr>
        </p:nvSpPr>
        <p:spPr/>
        <p:txBody>
          <a:bodyPr/>
          <a:lstStyle/>
          <a:p>
            <a:r>
              <a:rPr lang="en-US" dirty="0"/>
              <a:t>Conclusion for bit level:</a:t>
            </a:r>
          </a:p>
        </p:txBody>
      </p:sp>
      <p:sp>
        <p:nvSpPr>
          <p:cNvPr id="3" name="Content Placeholder 2">
            <a:extLst>
              <a:ext uri="{FF2B5EF4-FFF2-40B4-BE49-F238E27FC236}">
                <a16:creationId xmlns:a16="http://schemas.microsoft.com/office/drawing/2014/main" id="{FEC6D184-2DF9-B348-9DF3-B5273FA8426A}"/>
              </a:ext>
            </a:extLst>
          </p:cNvPr>
          <p:cNvSpPr>
            <a:spLocks noGrp="1"/>
          </p:cNvSpPr>
          <p:nvPr>
            <p:ph idx="1"/>
          </p:nvPr>
        </p:nvSpPr>
        <p:spPr/>
        <p:txBody>
          <a:bodyPr/>
          <a:lstStyle/>
          <a:p>
            <a:r>
              <a:rPr lang="en-US" sz="2000" dirty="0">
                <a:latin typeface="Times New Roman" panose="02020603050405020304" pitchFamily="18" charset="0"/>
              </a:rPr>
              <a:t>Visual cryptography using bit-level is a very useful technique in secure communication as it uses no computing devices in the decryption phase.</a:t>
            </a:r>
          </a:p>
          <a:p>
            <a:r>
              <a:rPr lang="en-US" sz="2000" dirty="0">
                <a:latin typeface="Times New Roman" panose="02020603050405020304" pitchFamily="18" charset="0"/>
              </a:rPr>
              <a:t> In contrast to previous methods, this method does not need the change of the original image to binary (with halftone techniques).</a:t>
            </a:r>
          </a:p>
          <a:p>
            <a:r>
              <a:rPr lang="en-US" sz="2000" dirty="0">
                <a:latin typeface="Times New Roman" panose="02020603050405020304" pitchFamily="18" charset="0"/>
              </a:rPr>
              <a:t>This makes it easy to understand and implement. </a:t>
            </a:r>
          </a:p>
          <a:p>
            <a:r>
              <a:rPr lang="en-US" sz="2000" dirty="0">
                <a:latin typeface="Times New Roman" panose="02020603050405020304" pitchFamily="18" charset="0"/>
              </a:rPr>
              <a:t>Also, decryption with a single share needs 8^2m x 2n images to find the secret with a single share.</a:t>
            </a:r>
          </a:p>
          <a:p>
            <a:r>
              <a:rPr lang="en-US" sz="2000" dirty="0">
                <a:latin typeface="Times New Roman" panose="02020603050405020304" pitchFamily="18" charset="0"/>
              </a:rPr>
              <a:t> The security of the proposed method is guaranteed because each single share leaks no information about the original image.</a:t>
            </a:r>
          </a:p>
          <a:p>
            <a:endParaRPr lang="en-US" dirty="0"/>
          </a:p>
        </p:txBody>
      </p:sp>
    </p:spTree>
    <p:extLst>
      <p:ext uri="{BB962C8B-B14F-4D97-AF65-F5344CB8AC3E}">
        <p14:creationId xmlns:p14="http://schemas.microsoft.com/office/powerpoint/2010/main" val="22271933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1B4C8-67D4-7F45-AD63-AF2CB20F5B4F}"/>
              </a:ext>
            </a:extLst>
          </p:cNvPr>
          <p:cNvSpPr>
            <a:spLocks noGrp="1"/>
          </p:cNvSpPr>
          <p:nvPr>
            <p:ph type="title"/>
          </p:nvPr>
        </p:nvSpPr>
        <p:spPr/>
        <p:txBody>
          <a:bodyPr/>
          <a:lstStyle/>
          <a:p>
            <a:r>
              <a:rPr lang="en-US" dirty="0"/>
              <a:t>What is Visual Cryptography?</a:t>
            </a:r>
          </a:p>
        </p:txBody>
      </p:sp>
      <p:sp>
        <p:nvSpPr>
          <p:cNvPr id="3" name="Content Placeholder 2">
            <a:extLst>
              <a:ext uri="{FF2B5EF4-FFF2-40B4-BE49-F238E27FC236}">
                <a16:creationId xmlns:a16="http://schemas.microsoft.com/office/drawing/2014/main" id="{283C62E6-2B77-C64E-9331-90E8222B5951}"/>
              </a:ext>
            </a:extLst>
          </p:cNvPr>
          <p:cNvSpPr>
            <a:spLocks noGrp="1"/>
          </p:cNvSpPr>
          <p:nvPr>
            <p:ph idx="1"/>
          </p:nvPr>
        </p:nvSpPr>
        <p:spPr>
          <a:xfrm>
            <a:off x="304800" y="1444882"/>
            <a:ext cx="8210550" cy="5032117"/>
          </a:xfrm>
        </p:spPr>
        <p:txBody>
          <a:bodyPr/>
          <a:lstStyle/>
          <a:p>
            <a:r>
              <a:rPr lang="en-US" sz="2000" spc="-50" dirty="0">
                <a:latin typeface="Times New Roman" panose="02020603050405020304" pitchFamily="18" charset="0"/>
                <a:cs typeface="Times New Roman" panose="02020603050405020304" pitchFamily="18" charset="0"/>
              </a:rPr>
              <a:t>Visual</a:t>
            </a:r>
            <a:r>
              <a:rPr lang="en-US" sz="2000" spc="35" dirty="0">
                <a:latin typeface="Times New Roman" panose="02020603050405020304" pitchFamily="18" charset="0"/>
                <a:cs typeface="Times New Roman" panose="02020603050405020304" pitchFamily="18" charset="0"/>
              </a:rPr>
              <a:t> </a:t>
            </a:r>
            <a:r>
              <a:rPr lang="en-US" sz="2000" spc="-60" dirty="0">
                <a:latin typeface="Times New Roman" panose="02020603050405020304" pitchFamily="18" charset="0"/>
                <a:cs typeface="Times New Roman" panose="02020603050405020304" pitchFamily="18" charset="0"/>
              </a:rPr>
              <a:t>cryptography</a:t>
            </a:r>
            <a:r>
              <a:rPr lang="en-US" sz="2000" spc="45" dirty="0">
                <a:latin typeface="Times New Roman" panose="02020603050405020304" pitchFamily="18" charset="0"/>
                <a:cs typeface="Times New Roman" panose="02020603050405020304" pitchFamily="18" charset="0"/>
              </a:rPr>
              <a:t> </a:t>
            </a:r>
            <a:r>
              <a:rPr lang="en-US" sz="2000" spc="-85" dirty="0">
                <a:latin typeface="Times New Roman" panose="02020603050405020304" pitchFamily="18" charset="0"/>
                <a:cs typeface="Times New Roman" panose="02020603050405020304" pitchFamily="18" charset="0"/>
              </a:rPr>
              <a:t>is</a:t>
            </a:r>
            <a:r>
              <a:rPr lang="en-US" sz="2000" spc="35" dirty="0">
                <a:latin typeface="Times New Roman" panose="02020603050405020304" pitchFamily="18" charset="0"/>
                <a:cs typeface="Times New Roman" panose="02020603050405020304" pitchFamily="18" charset="0"/>
              </a:rPr>
              <a:t> </a:t>
            </a:r>
            <a:r>
              <a:rPr lang="en-US" sz="2000" spc="-40" dirty="0">
                <a:latin typeface="Times New Roman" panose="02020603050405020304" pitchFamily="18" charset="0"/>
                <a:cs typeface="Times New Roman" panose="02020603050405020304" pitchFamily="18" charset="0"/>
              </a:rPr>
              <a:t>a</a:t>
            </a:r>
            <a:r>
              <a:rPr lang="en-US" sz="2000" spc="25" dirty="0">
                <a:latin typeface="Times New Roman" panose="02020603050405020304" pitchFamily="18" charset="0"/>
                <a:cs typeface="Times New Roman" panose="02020603050405020304" pitchFamily="18" charset="0"/>
              </a:rPr>
              <a:t> </a:t>
            </a:r>
            <a:r>
              <a:rPr lang="en-US" sz="2000" spc="-60" dirty="0">
                <a:latin typeface="Times New Roman" panose="02020603050405020304" pitchFamily="18" charset="0"/>
                <a:cs typeface="Times New Roman" panose="02020603050405020304" pitchFamily="18" charset="0"/>
              </a:rPr>
              <a:t>cryptographic</a:t>
            </a:r>
            <a:r>
              <a:rPr lang="en-US" sz="2000" spc="-55" dirty="0">
                <a:latin typeface="Times New Roman" panose="02020603050405020304" pitchFamily="18" charset="0"/>
                <a:cs typeface="Times New Roman" panose="02020603050405020304" pitchFamily="18" charset="0"/>
              </a:rPr>
              <a:t> </a:t>
            </a:r>
            <a:r>
              <a:rPr lang="en-US" sz="2000" spc="-75" dirty="0">
                <a:latin typeface="Times New Roman" panose="02020603050405020304" pitchFamily="18" charset="0"/>
                <a:cs typeface="Times New Roman" panose="02020603050405020304" pitchFamily="18" charset="0"/>
              </a:rPr>
              <a:t>technique</a:t>
            </a:r>
            <a:r>
              <a:rPr lang="en-US" sz="2000" spc="30" dirty="0">
                <a:latin typeface="Times New Roman" panose="02020603050405020304" pitchFamily="18" charset="0"/>
                <a:cs typeface="Times New Roman" panose="02020603050405020304" pitchFamily="18" charset="0"/>
              </a:rPr>
              <a:t> </a:t>
            </a:r>
            <a:r>
              <a:rPr lang="en-US" sz="2000" spc="-35" dirty="0">
                <a:latin typeface="Times New Roman" panose="02020603050405020304" pitchFamily="18" charset="0"/>
                <a:cs typeface="Times New Roman" panose="02020603050405020304" pitchFamily="18" charset="0"/>
              </a:rPr>
              <a:t>which</a:t>
            </a:r>
            <a:r>
              <a:rPr lang="en-US" sz="2000" spc="40" dirty="0">
                <a:latin typeface="Times New Roman" panose="02020603050405020304" pitchFamily="18" charset="0"/>
                <a:cs typeface="Times New Roman" panose="02020603050405020304" pitchFamily="18" charset="0"/>
              </a:rPr>
              <a:t> </a:t>
            </a:r>
            <a:r>
              <a:rPr lang="en-US" sz="2000" spc="-45" dirty="0">
                <a:latin typeface="Times New Roman" panose="02020603050405020304" pitchFamily="18" charset="0"/>
                <a:cs typeface="Times New Roman" panose="02020603050405020304" pitchFamily="18" charset="0"/>
              </a:rPr>
              <a:t>allows</a:t>
            </a:r>
            <a:r>
              <a:rPr lang="en-US" sz="2000" spc="35" dirty="0">
                <a:latin typeface="Times New Roman" panose="02020603050405020304" pitchFamily="18" charset="0"/>
                <a:cs typeface="Times New Roman" panose="02020603050405020304" pitchFamily="18" charset="0"/>
              </a:rPr>
              <a:t> </a:t>
            </a:r>
            <a:r>
              <a:rPr lang="en-US" sz="2000" spc="-50" dirty="0">
                <a:latin typeface="Times New Roman" panose="02020603050405020304" pitchFamily="18" charset="0"/>
                <a:cs typeface="Times New Roman" panose="02020603050405020304" pitchFamily="18" charset="0"/>
              </a:rPr>
              <a:t>visual</a:t>
            </a:r>
            <a:r>
              <a:rPr lang="en-US" sz="2000" spc="35" dirty="0">
                <a:latin typeface="Times New Roman" panose="02020603050405020304" pitchFamily="18" charset="0"/>
                <a:cs typeface="Times New Roman" panose="02020603050405020304" pitchFamily="18" charset="0"/>
              </a:rPr>
              <a:t> </a:t>
            </a:r>
            <a:r>
              <a:rPr lang="en-US" sz="2000" spc="-70" dirty="0">
                <a:latin typeface="Times New Roman" panose="02020603050405020304" pitchFamily="18" charset="0"/>
                <a:cs typeface="Times New Roman" panose="02020603050405020304" pitchFamily="18" charset="0"/>
              </a:rPr>
              <a:t>information</a:t>
            </a:r>
            <a:r>
              <a:rPr lang="en-US" sz="2000" spc="20" dirty="0">
                <a:latin typeface="Times New Roman" panose="02020603050405020304" pitchFamily="18" charset="0"/>
                <a:cs typeface="Times New Roman" panose="02020603050405020304" pitchFamily="18" charset="0"/>
              </a:rPr>
              <a:t> </a:t>
            </a:r>
            <a:r>
              <a:rPr lang="en-US" sz="2000" spc="-55" dirty="0">
                <a:latin typeface="Times New Roman" panose="02020603050405020304" pitchFamily="18" charset="0"/>
                <a:cs typeface="Times New Roman" panose="02020603050405020304" pitchFamily="18" charset="0"/>
              </a:rPr>
              <a:t>to </a:t>
            </a:r>
            <a:r>
              <a:rPr lang="en-US" sz="2000" spc="-50" dirty="0">
                <a:latin typeface="Times New Roman" panose="02020603050405020304" pitchFamily="18" charset="0"/>
                <a:cs typeface="Times New Roman" panose="02020603050405020304" pitchFamily="18" charset="0"/>
              </a:rPr>
              <a:t> </a:t>
            </a:r>
            <a:r>
              <a:rPr lang="en-US" sz="2000" spc="-105" dirty="0">
                <a:latin typeface="Times New Roman" panose="02020603050405020304" pitchFamily="18" charset="0"/>
                <a:cs typeface="Times New Roman" panose="02020603050405020304" pitchFamily="18" charset="0"/>
              </a:rPr>
              <a:t>be</a:t>
            </a:r>
            <a:r>
              <a:rPr lang="en-US" sz="2000" spc="30" dirty="0">
                <a:latin typeface="Times New Roman" panose="02020603050405020304" pitchFamily="18" charset="0"/>
                <a:cs typeface="Times New Roman" panose="02020603050405020304" pitchFamily="18" charset="0"/>
              </a:rPr>
              <a:t> </a:t>
            </a:r>
            <a:r>
              <a:rPr lang="en-US" sz="2000" spc="-70" dirty="0">
                <a:latin typeface="Times New Roman" panose="02020603050405020304" pitchFamily="18" charset="0"/>
                <a:cs typeface="Times New Roman" panose="02020603050405020304" pitchFamily="18" charset="0"/>
              </a:rPr>
              <a:t>encrypted</a:t>
            </a:r>
            <a:r>
              <a:rPr lang="en-US" sz="2000" spc="25" dirty="0">
                <a:latin typeface="Times New Roman" panose="02020603050405020304" pitchFamily="18" charset="0"/>
                <a:cs typeface="Times New Roman" panose="02020603050405020304" pitchFamily="18" charset="0"/>
              </a:rPr>
              <a:t> </a:t>
            </a:r>
            <a:r>
              <a:rPr lang="en-US" sz="2000" spc="-70" dirty="0">
                <a:latin typeface="Times New Roman" panose="02020603050405020304" pitchFamily="18" charset="0"/>
                <a:cs typeface="Times New Roman" panose="02020603050405020304" pitchFamily="18" charset="0"/>
              </a:rPr>
              <a:t>in</a:t>
            </a:r>
            <a:r>
              <a:rPr lang="en-US" sz="2000" spc="35" dirty="0">
                <a:latin typeface="Times New Roman" panose="02020603050405020304" pitchFamily="18" charset="0"/>
                <a:cs typeface="Times New Roman" panose="02020603050405020304" pitchFamily="18" charset="0"/>
              </a:rPr>
              <a:t> </a:t>
            </a:r>
            <a:r>
              <a:rPr lang="en-US" sz="2000" spc="-75" dirty="0">
                <a:latin typeface="Times New Roman" panose="02020603050405020304" pitchFamily="18" charset="0"/>
                <a:cs typeface="Times New Roman" panose="02020603050405020304" pitchFamily="18" charset="0"/>
              </a:rPr>
              <a:t>such</a:t>
            </a:r>
            <a:r>
              <a:rPr lang="en-US" sz="2000" spc="30" dirty="0">
                <a:latin typeface="Times New Roman" panose="02020603050405020304" pitchFamily="18" charset="0"/>
                <a:cs typeface="Times New Roman" panose="02020603050405020304" pitchFamily="18" charset="0"/>
              </a:rPr>
              <a:t> </a:t>
            </a:r>
            <a:r>
              <a:rPr lang="en-US" sz="2000" spc="-40" dirty="0">
                <a:latin typeface="Times New Roman" panose="02020603050405020304" pitchFamily="18" charset="0"/>
                <a:cs typeface="Times New Roman" panose="02020603050405020304" pitchFamily="18" charset="0"/>
              </a:rPr>
              <a:t>a</a:t>
            </a:r>
            <a:r>
              <a:rPr lang="en-US" sz="2000" spc="25" dirty="0">
                <a:latin typeface="Times New Roman" panose="02020603050405020304" pitchFamily="18" charset="0"/>
                <a:cs typeface="Times New Roman" panose="02020603050405020304" pitchFamily="18" charset="0"/>
              </a:rPr>
              <a:t> </a:t>
            </a:r>
            <a:r>
              <a:rPr lang="en-US" sz="2000" spc="-20" dirty="0">
                <a:latin typeface="Times New Roman" panose="02020603050405020304" pitchFamily="18" charset="0"/>
                <a:cs typeface="Times New Roman" panose="02020603050405020304" pitchFamily="18" charset="0"/>
              </a:rPr>
              <a:t>way</a:t>
            </a:r>
            <a:r>
              <a:rPr lang="en-US" sz="2000" spc="35" dirty="0">
                <a:latin typeface="Times New Roman" panose="02020603050405020304" pitchFamily="18" charset="0"/>
                <a:cs typeface="Times New Roman" panose="02020603050405020304" pitchFamily="18" charset="0"/>
              </a:rPr>
              <a:t> </a:t>
            </a:r>
            <a:r>
              <a:rPr lang="en-US" sz="2000" spc="-95" dirty="0">
                <a:latin typeface="Times New Roman" panose="02020603050405020304" pitchFamily="18" charset="0"/>
                <a:cs typeface="Times New Roman" panose="02020603050405020304" pitchFamily="18" charset="0"/>
              </a:rPr>
              <a:t>that</a:t>
            </a:r>
            <a:r>
              <a:rPr lang="en-US" sz="2000" spc="30" dirty="0">
                <a:latin typeface="Times New Roman" panose="02020603050405020304" pitchFamily="18" charset="0"/>
                <a:cs typeface="Times New Roman" panose="02020603050405020304" pitchFamily="18" charset="0"/>
              </a:rPr>
              <a:t> </a:t>
            </a:r>
            <a:r>
              <a:rPr lang="en-US" sz="2000" spc="-95" dirty="0">
                <a:latin typeface="Times New Roman" panose="02020603050405020304" pitchFamily="18" charset="0"/>
                <a:cs typeface="Times New Roman" panose="02020603050405020304" pitchFamily="18" charset="0"/>
              </a:rPr>
              <a:t>the</a:t>
            </a:r>
            <a:r>
              <a:rPr lang="en-US" sz="2000" spc="35" dirty="0">
                <a:latin typeface="Times New Roman" panose="02020603050405020304" pitchFamily="18" charset="0"/>
                <a:cs typeface="Times New Roman" panose="02020603050405020304" pitchFamily="18" charset="0"/>
              </a:rPr>
              <a:t> </a:t>
            </a:r>
            <a:r>
              <a:rPr lang="en-US" sz="2000" spc="-65" dirty="0">
                <a:latin typeface="Times New Roman" panose="02020603050405020304" pitchFamily="18" charset="0"/>
                <a:cs typeface="Times New Roman" panose="02020603050405020304" pitchFamily="18" charset="0"/>
              </a:rPr>
              <a:t>decrypted </a:t>
            </a:r>
            <a:r>
              <a:rPr lang="en-US" sz="2000" spc="-635" dirty="0">
                <a:latin typeface="Times New Roman" panose="02020603050405020304" pitchFamily="18" charset="0"/>
                <a:cs typeface="Times New Roman" panose="02020603050405020304" pitchFamily="18" charset="0"/>
              </a:rPr>
              <a:t> </a:t>
            </a:r>
            <a:r>
              <a:rPr lang="en-US" sz="2000" spc="-70" dirty="0">
                <a:latin typeface="Times New Roman" panose="02020603050405020304" pitchFamily="18" charset="0"/>
                <a:cs typeface="Times New Roman" panose="02020603050405020304" pitchFamily="18" charset="0"/>
              </a:rPr>
              <a:t>information</a:t>
            </a:r>
            <a:r>
              <a:rPr lang="en-US" sz="2000" spc="30" dirty="0">
                <a:latin typeface="Times New Roman" panose="02020603050405020304" pitchFamily="18" charset="0"/>
                <a:cs typeface="Times New Roman" panose="02020603050405020304" pitchFamily="18" charset="0"/>
              </a:rPr>
              <a:t> </a:t>
            </a:r>
            <a:r>
              <a:rPr lang="en-US" sz="2000" spc="-95" dirty="0">
                <a:latin typeface="Times New Roman" panose="02020603050405020304" pitchFamily="18" charset="0"/>
                <a:cs typeface="Times New Roman" panose="02020603050405020304" pitchFamily="18" charset="0"/>
              </a:rPr>
              <a:t>appears</a:t>
            </a:r>
            <a:r>
              <a:rPr lang="en-US" sz="2000" spc="45" dirty="0">
                <a:latin typeface="Times New Roman" panose="02020603050405020304" pitchFamily="18" charset="0"/>
                <a:cs typeface="Times New Roman" panose="02020603050405020304" pitchFamily="18" charset="0"/>
              </a:rPr>
              <a:t> </a:t>
            </a:r>
            <a:r>
              <a:rPr lang="en-US" sz="2000" spc="-85" dirty="0">
                <a:latin typeface="Times New Roman" panose="02020603050405020304" pitchFamily="18" charset="0"/>
                <a:cs typeface="Times New Roman" panose="02020603050405020304" pitchFamily="18" charset="0"/>
              </a:rPr>
              <a:t>as</a:t>
            </a:r>
            <a:r>
              <a:rPr lang="en-US" sz="2000" spc="35" dirty="0">
                <a:latin typeface="Times New Roman" panose="02020603050405020304" pitchFamily="18" charset="0"/>
                <a:cs typeface="Times New Roman" panose="02020603050405020304" pitchFamily="18" charset="0"/>
              </a:rPr>
              <a:t> </a:t>
            </a:r>
            <a:r>
              <a:rPr lang="en-US" sz="2000" spc="-40" dirty="0">
                <a:latin typeface="Times New Roman" panose="02020603050405020304" pitchFamily="18" charset="0"/>
                <a:cs typeface="Times New Roman" panose="02020603050405020304" pitchFamily="18" charset="0"/>
              </a:rPr>
              <a:t>a</a:t>
            </a:r>
            <a:r>
              <a:rPr lang="en-US" sz="2000" spc="30" dirty="0">
                <a:latin typeface="Times New Roman" panose="02020603050405020304" pitchFamily="18" charset="0"/>
                <a:cs typeface="Times New Roman" panose="02020603050405020304" pitchFamily="18" charset="0"/>
              </a:rPr>
              <a:t> </a:t>
            </a:r>
            <a:r>
              <a:rPr lang="en-US" sz="2000" spc="-50" dirty="0">
                <a:latin typeface="Times New Roman" panose="02020603050405020304" pitchFamily="18" charset="0"/>
                <a:cs typeface="Times New Roman" panose="02020603050405020304" pitchFamily="18" charset="0"/>
              </a:rPr>
              <a:t>visual</a:t>
            </a:r>
            <a:r>
              <a:rPr lang="en-US" sz="2000" spc="25" dirty="0">
                <a:latin typeface="Times New Roman" panose="02020603050405020304" pitchFamily="18" charset="0"/>
                <a:cs typeface="Times New Roman" panose="02020603050405020304" pitchFamily="18" charset="0"/>
              </a:rPr>
              <a:t> </a:t>
            </a:r>
            <a:r>
              <a:rPr lang="en-US" sz="2000" spc="-75" dirty="0">
                <a:latin typeface="Times New Roman" panose="02020603050405020304" pitchFamily="18" charset="0"/>
                <a:cs typeface="Times New Roman" panose="02020603050405020304" pitchFamily="18" charset="0"/>
              </a:rPr>
              <a:t>image.</a:t>
            </a:r>
          </a:p>
          <a:p>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It has many usage &amp; application areas like Biometric security, Watermarking, Remote electronic voting, Bank customer identification</a:t>
            </a:r>
            <a:r>
              <a:rPr lang="en-US" sz="2000" spc="-5"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etc.</a:t>
            </a:r>
          </a:p>
          <a:p>
            <a:pPr marL="0" indent="0">
              <a:buNone/>
            </a:pPr>
            <a:r>
              <a:rPr lang="en-US" sz="2000" b="1" dirty="0">
                <a:latin typeface="Times New Roman" panose="02020603050405020304" pitchFamily="18" charset="0"/>
                <a:ea typeface="Times New Roman" panose="02020603050405020304" pitchFamily="18" charset="0"/>
                <a:cs typeface="Times New Roman" panose="02020603050405020304" pitchFamily="18" charset="0"/>
              </a:rPr>
              <a:t>Why do we need it: </a:t>
            </a:r>
          </a:p>
          <a:p>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In today's computer generation, data security, hiding and all such activities have become probably the most important aspect for most organizations.</a:t>
            </a:r>
          </a:p>
          <a:p>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 These organizations spend millions of their currency to just secure their data. This urgency has risen due to increase in cyber theft/crime. </a:t>
            </a:r>
          </a:p>
          <a:p>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The technology has grown so much that criminals have found multiple ways to perform cyber-crime to which the concerned authorities have either less or not sufficient answer to counter. </a:t>
            </a:r>
          </a:p>
          <a:p>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Hence, the method of Cryptography provides the above</a:t>
            </a:r>
            <a:r>
              <a:rPr lang="en-US" sz="2000" spc="-14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answers. One of the most major parts of cryptography is Visual Cryptography. </a:t>
            </a:r>
          </a:p>
          <a:p>
            <a:endParaRPr lang="en-US" sz="2000" spc="-75"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2814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67C09-87E7-4761-AB08-DBDF9BCE7790}"/>
              </a:ext>
            </a:extLst>
          </p:cNvPr>
          <p:cNvSpPr>
            <a:spLocks noGrp="1"/>
          </p:cNvSpPr>
          <p:nvPr>
            <p:ph type="title"/>
          </p:nvPr>
        </p:nvSpPr>
        <p:spPr>
          <a:xfrm>
            <a:off x="381000" y="29852"/>
            <a:ext cx="7886700" cy="1325563"/>
          </a:xfrm>
        </p:spPr>
        <p:txBody>
          <a:bodyPr/>
          <a:lstStyle/>
          <a:p>
            <a:r>
              <a:rPr lang="en-US" dirty="0"/>
              <a:t>Limitations and Future Scope</a:t>
            </a:r>
          </a:p>
        </p:txBody>
      </p:sp>
      <p:sp>
        <p:nvSpPr>
          <p:cNvPr id="3" name="Content Placeholder 2">
            <a:extLst>
              <a:ext uri="{FF2B5EF4-FFF2-40B4-BE49-F238E27FC236}">
                <a16:creationId xmlns:a16="http://schemas.microsoft.com/office/drawing/2014/main" id="{FEDC37F4-73F4-45CB-ACB2-C6D574205F30}"/>
              </a:ext>
            </a:extLst>
          </p:cNvPr>
          <p:cNvSpPr>
            <a:spLocks noGrp="1"/>
          </p:cNvSpPr>
          <p:nvPr>
            <p:ph idx="1"/>
          </p:nvPr>
        </p:nvSpPr>
        <p:spPr>
          <a:xfrm>
            <a:off x="152400" y="1219200"/>
            <a:ext cx="8839200" cy="5257799"/>
          </a:xfrm>
        </p:spPr>
        <p:txBody>
          <a:bodyPr/>
          <a:lstStyle/>
          <a:p>
            <a:pPr marL="0" marR="210820" indent="0">
              <a:lnSpc>
                <a:spcPct val="107000"/>
              </a:lnSpc>
              <a:spcBef>
                <a:spcPts val="985"/>
              </a:spcBef>
              <a:spcAft>
                <a:spcPts val="0"/>
              </a:spcAft>
              <a:buNone/>
            </a:pPr>
            <a:r>
              <a:rPr lang="en-US" sz="2000" b="1" u="sng" dirty="0">
                <a:latin typeface="Times New Roman" panose="02020603050405020304" pitchFamily="18" charset="0"/>
                <a:ea typeface="Times New Roman" panose="02020603050405020304" pitchFamily="18" charset="0"/>
              </a:rPr>
              <a:t>AES</a:t>
            </a:r>
            <a:r>
              <a:rPr lang="en-US" sz="2000" dirty="0">
                <a:latin typeface="Times New Roman" panose="02020603050405020304" pitchFamily="18" charset="0"/>
                <a:ea typeface="Times New Roman" panose="02020603050405020304" pitchFamily="18" charset="0"/>
              </a:rPr>
              <a:t>:</a:t>
            </a:r>
            <a:endParaRPr lang="en-US" sz="2000" dirty="0">
              <a:effectLst/>
              <a:latin typeface="Times New Roman" panose="02020603050405020304" pitchFamily="18" charset="0"/>
              <a:ea typeface="Times New Roman" panose="02020603050405020304" pitchFamily="18" charset="0"/>
            </a:endParaRPr>
          </a:p>
          <a:p>
            <a:pPr marL="63500" marR="210820">
              <a:lnSpc>
                <a:spcPct val="107000"/>
              </a:lnSpc>
              <a:spcBef>
                <a:spcPts val="985"/>
              </a:spcBef>
              <a:spcAft>
                <a:spcPts val="0"/>
              </a:spcAft>
            </a:pPr>
            <a:r>
              <a:rPr lang="en-US" sz="2000" dirty="0">
                <a:effectLst/>
                <a:latin typeface="Times New Roman" panose="02020603050405020304" pitchFamily="18" charset="0"/>
                <a:ea typeface="Times New Roman" panose="02020603050405020304" pitchFamily="18" charset="0"/>
              </a:rPr>
              <a:t>The AES algorithm has no limitation as such, but there is always scope for      improvement.</a:t>
            </a:r>
          </a:p>
          <a:p>
            <a:pPr marL="63500" marR="210820">
              <a:lnSpc>
                <a:spcPct val="107000"/>
              </a:lnSpc>
              <a:spcBef>
                <a:spcPts val="985"/>
              </a:spcBef>
              <a:spcAft>
                <a:spcPts val="0"/>
              </a:spcAft>
            </a:pPr>
            <a:r>
              <a:rPr lang="en-US" sz="2000" dirty="0">
                <a:effectLst/>
                <a:latin typeface="Times New Roman" panose="02020603050405020304" pitchFamily="18" charset="0"/>
                <a:ea typeface="Times New Roman" panose="02020603050405020304" pitchFamily="18" charset="0"/>
              </a:rPr>
              <a:t>So, one aspect that can perhaps be pursued is to reduce the number of sub-operations in its encryption and decryption process which is currently at four each.</a:t>
            </a:r>
          </a:p>
          <a:p>
            <a:pPr marL="0" marR="210820" indent="0">
              <a:lnSpc>
                <a:spcPct val="107000"/>
              </a:lnSpc>
              <a:spcBef>
                <a:spcPts val="985"/>
              </a:spcBef>
              <a:spcAft>
                <a:spcPts val="0"/>
              </a:spcAft>
              <a:buNone/>
            </a:pPr>
            <a:r>
              <a:rPr lang="en-US" sz="2000" b="1" u="sng" dirty="0">
                <a:latin typeface="Times New Roman" panose="02020603050405020304" pitchFamily="18" charset="0"/>
                <a:ea typeface="Times New Roman" panose="02020603050405020304" pitchFamily="18" charset="0"/>
              </a:rPr>
              <a:t>Bit level</a:t>
            </a:r>
            <a:r>
              <a:rPr lang="en-US" sz="2000" u="sng" dirty="0">
                <a:latin typeface="Times New Roman" panose="02020603050405020304" pitchFamily="18" charset="0"/>
                <a:ea typeface="Times New Roman" panose="02020603050405020304" pitchFamily="18" charset="0"/>
              </a:rPr>
              <a:t>:</a:t>
            </a:r>
            <a:endParaRPr lang="en-US" sz="2000" u="sng" dirty="0">
              <a:effectLst/>
              <a:latin typeface="Times New Roman" panose="02020603050405020304" pitchFamily="18" charset="0"/>
              <a:ea typeface="Times New Roman" panose="02020603050405020304" pitchFamily="18" charset="0"/>
            </a:endParaRPr>
          </a:p>
          <a:p>
            <a:r>
              <a:rPr lang="en-US" sz="2000" dirty="0">
                <a:effectLst/>
                <a:latin typeface="Times New Roman" panose="02020603050405020304" pitchFamily="18" charset="0"/>
                <a:ea typeface="Times New Roman" panose="02020603050405020304" pitchFamily="18" charset="0"/>
              </a:rPr>
              <a:t>As far as the Bit-level algorithm is concerned, work can be done on it to improve</a:t>
            </a:r>
            <a:br>
              <a:rPr lang="en-US" sz="2000" dirty="0">
                <a:effectLst/>
                <a:latin typeface="Times New Roman" panose="02020603050405020304" pitchFamily="18" charset="0"/>
                <a:ea typeface="Times New Roman" panose="02020603050405020304" pitchFamily="18" charset="0"/>
              </a:rPr>
            </a:br>
            <a:r>
              <a:rPr lang="en-US" sz="2000" dirty="0">
                <a:effectLst/>
                <a:latin typeface="Times New Roman" panose="02020603050405020304" pitchFamily="18" charset="0"/>
                <a:ea typeface="Times New Roman" panose="02020603050405020304" pitchFamily="18" charset="0"/>
              </a:rPr>
              <a:t>its color tone and make it resemble more and more to the original image.</a:t>
            </a:r>
            <a:endParaRPr lang="en-US" sz="2000" dirty="0"/>
          </a:p>
        </p:txBody>
      </p:sp>
    </p:spTree>
    <p:extLst>
      <p:ext uri="{BB962C8B-B14F-4D97-AF65-F5344CB8AC3E}">
        <p14:creationId xmlns:p14="http://schemas.microsoft.com/office/powerpoint/2010/main" val="19871215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C17F9B-D67F-4F07-B7F5-327A50FCE558}"/>
              </a:ext>
            </a:extLst>
          </p:cNvPr>
          <p:cNvPicPr>
            <a:picLocks noGrp="1" noChangeAspect="1"/>
          </p:cNvPicPr>
          <p:nvPr>
            <p:ph idx="1"/>
          </p:nvPr>
        </p:nvPicPr>
        <p:blipFill>
          <a:blip r:embed="rId2"/>
          <a:stretch>
            <a:fillRect/>
          </a:stretch>
        </p:blipFill>
        <p:spPr>
          <a:xfrm>
            <a:off x="2209800" y="1828800"/>
            <a:ext cx="4576762" cy="3702449"/>
          </a:xfrm>
        </p:spPr>
      </p:pic>
    </p:spTree>
    <p:extLst>
      <p:ext uri="{BB962C8B-B14F-4D97-AF65-F5344CB8AC3E}">
        <p14:creationId xmlns:p14="http://schemas.microsoft.com/office/powerpoint/2010/main" val="20662505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4198F-E2CB-4941-8744-C596A7F00FE6}"/>
              </a:ext>
            </a:extLst>
          </p:cNvPr>
          <p:cNvSpPr>
            <a:spLocks noGrp="1"/>
          </p:cNvSpPr>
          <p:nvPr>
            <p:ph type="title"/>
          </p:nvPr>
        </p:nvSpPr>
        <p:spPr>
          <a:xfrm>
            <a:off x="228600" y="228600"/>
            <a:ext cx="7886700" cy="685800"/>
          </a:xfrm>
        </p:spPr>
        <p:txBody>
          <a:bodyPr>
            <a:normAutofit fontScale="90000"/>
          </a:bodyPr>
          <a:lstStyle/>
          <a:p>
            <a:r>
              <a:rPr lang="en-US" sz="3200" dirty="0"/>
              <a:t>Advance Encryption Standard Algorithm (AES) </a:t>
            </a:r>
          </a:p>
        </p:txBody>
      </p:sp>
      <p:sp>
        <p:nvSpPr>
          <p:cNvPr id="3" name="Content Placeholder 2">
            <a:extLst>
              <a:ext uri="{FF2B5EF4-FFF2-40B4-BE49-F238E27FC236}">
                <a16:creationId xmlns:a16="http://schemas.microsoft.com/office/drawing/2014/main" id="{5B0340F5-A1C6-4D4A-A803-CBC0AC1077C2}"/>
              </a:ext>
            </a:extLst>
          </p:cNvPr>
          <p:cNvSpPr>
            <a:spLocks noGrp="1"/>
          </p:cNvSpPr>
          <p:nvPr>
            <p:ph idx="1"/>
          </p:nvPr>
        </p:nvSpPr>
        <p:spPr>
          <a:xfrm>
            <a:off x="152400" y="1253330"/>
            <a:ext cx="8839200" cy="5376070"/>
          </a:xfrm>
        </p:spPr>
        <p:txBody>
          <a:bodyPr/>
          <a:lstStyle/>
          <a:p>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Every encryption and decryption process has two aspects: the algorithm and the key use for the encryption and decryption. </a:t>
            </a:r>
          </a:p>
          <a:p>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However, it is the key used for encryption and decryption that makes the process of cryptography secure.</a:t>
            </a:r>
          </a:p>
          <a:p>
            <a:r>
              <a:rPr lang="en-US" sz="2000" dirty="0">
                <a:latin typeface="Times New Roman" panose="02020603050405020304" pitchFamily="18" charset="0"/>
                <a:cs typeface="Times New Roman" panose="02020603050405020304" pitchFamily="18" charset="0"/>
              </a:rPr>
              <a:t> AES algorithm mainly used for text data also</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for image data</a:t>
            </a:r>
          </a:p>
          <a:p>
            <a:r>
              <a:rPr lang="en-US" sz="2000" dirty="0">
                <a:latin typeface="Times New Roman" panose="02020603050405020304" pitchFamily="18" charset="0"/>
                <a:cs typeface="Times New Roman" panose="02020603050405020304" pitchFamily="18" charset="0"/>
              </a:rPr>
              <a:t>As per this project an image is given as input</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to AES encryption algorithm which gives</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encrypted output.</a:t>
            </a:r>
          </a:p>
          <a:p>
            <a:r>
              <a:rPr lang="en-US" sz="2000" dirty="0">
                <a:latin typeface="Times New Roman" panose="02020603050405020304" pitchFamily="18" charset="0"/>
                <a:cs typeface="Times New Roman" panose="02020603050405020304" pitchFamily="18" charset="0"/>
              </a:rPr>
              <a:t>This encrypted output is given as input to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AES decryption algorithm and original image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is regained as output.</a:t>
            </a:r>
          </a:p>
          <a:p>
            <a:endParaRPr lang="en-US" sz="2000" dirty="0">
              <a:latin typeface="Times New Roman" panose="02020603050405020304" pitchFamily="18" charset="0"/>
              <a:cs typeface="Times New Roman" panose="02020603050405020304" pitchFamily="18" charset="0"/>
            </a:endParaRPr>
          </a:p>
        </p:txBody>
      </p:sp>
      <p:pic>
        <p:nvPicPr>
          <p:cNvPr id="9" name="image10.png">
            <a:extLst>
              <a:ext uri="{FF2B5EF4-FFF2-40B4-BE49-F238E27FC236}">
                <a16:creationId xmlns:a16="http://schemas.microsoft.com/office/drawing/2014/main" id="{B6C40953-1B25-44F1-ABDB-7C6EDF85A21D}"/>
              </a:ext>
            </a:extLst>
          </p:cNvPr>
          <p:cNvPicPr>
            <a:picLocks noChangeAspect="1"/>
          </p:cNvPicPr>
          <p:nvPr/>
        </p:nvPicPr>
        <p:blipFill>
          <a:blip r:embed="rId2" cstate="print"/>
          <a:stretch>
            <a:fillRect/>
          </a:stretch>
        </p:blipFill>
        <p:spPr>
          <a:xfrm>
            <a:off x="5334000" y="2235747"/>
            <a:ext cx="3382426" cy="4379513"/>
          </a:xfrm>
          <a:prstGeom prst="rect">
            <a:avLst/>
          </a:prstGeom>
        </p:spPr>
      </p:pic>
    </p:spTree>
    <p:extLst>
      <p:ext uri="{BB962C8B-B14F-4D97-AF65-F5344CB8AC3E}">
        <p14:creationId xmlns:p14="http://schemas.microsoft.com/office/powerpoint/2010/main" val="2086939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1E30D-84E6-3B44-B030-71163E6F714C}"/>
              </a:ext>
            </a:extLst>
          </p:cNvPr>
          <p:cNvSpPr>
            <a:spLocks noGrp="1"/>
          </p:cNvSpPr>
          <p:nvPr>
            <p:ph type="title"/>
          </p:nvPr>
        </p:nvSpPr>
        <p:spPr/>
        <p:txBody>
          <a:bodyPr/>
          <a:lstStyle/>
          <a:p>
            <a:r>
              <a:rPr lang="en-US" dirty="0"/>
              <a:t>Pre-processing</a:t>
            </a:r>
          </a:p>
        </p:txBody>
      </p:sp>
      <p:sp>
        <p:nvSpPr>
          <p:cNvPr id="3" name="Content Placeholder 2">
            <a:extLst>
              <a:ext uri="{FF2B5EF4-FFF2-40B4-BE49-F238E27FC236}">
                <a16:creationId xmlns:a16="http://schemas.microsoft.com/office/drawing/2014/main" id="{FC86E95B-A890-FD4D-90BC-5085D624D9F1}"/>
              </a:ext>
            </a:extLst>
          </p:cNvPr>
          <p:cNvSpPr>
            <a:spLocks noGrp="1"/>
          </p:cNvSpPr>
          <p:nvPr>
            <p:ph idx="1"/>
          </p:nvPr>
        </p:nvSpPr>
        <p:spPr>
          <a:xfrm>
            <a:off x="628650" y="1444883"/>
            <a:ext cx="7886700" cy="4732081"/>
          </a:xfrm>
        </p:spPr>
        <p:txBody>
          <a:bodyPr/>
          <a:lstStyle/>
          <a:p>
            <a:pPr marL="0" indent="0">
              <a:buNone/>
            </a:pPr>
            <a:r>
              <a:rPr lang="en-US" dirty="0">
                <a:latin typeface="Times New Roman" panose="02020603050405020304" pitchFamily="18" charset="0"/>
                <a:cs typeface="Times New Roman" panose="02020603050405020304" pitchFamily="18" charset="0"/>
              </a:rPr>
              <a:t>In this preprocessing step, we convert a RGB image to the gray-scale image</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  </a:t>
            </a:r>
          </a:p>
        </p:txBody>
      </p:sp>
      <p:pic>
        <p:nvPicPr>
          <p:cNvPr id="4" name="image11.jpeg">
            <a:extLst>
              <a:ext uri="{FF2B5EF4-FFF2-40B4-BE49-F238E27FC236}">
                <a16:creationId xmlns:a16="http://schemas.microsoft.com/office/drawing/2014/main" id="{60F4EBD7-F37A-4851-8B13-147EE92E9D56}"/>
              </a:ext>
            </a:extLst>
          </p:cNvPr>
          <p:cNvPicPr>
            <a:picLocks noChangeAspect="1"/>
          </p:cNvPicPr>
          <p:nvPr/>
        </p:nvPicPr>
        <p:blipFill>
          <a:blip r:embed="rId2" cstate="print"/>
          <a:stretch>
            <a:fillRect/>
          </a:stretch>
        </p:blipFill>
        <p:spPr>
          <a:xfrm>
            <a:off x="1752600" y="2381249"/>
            <a:ext cx="2095500" cy="2266949"/>
          </a:xfrm>
          <a:prstGeom prst="rect">
            <a:avLst/>
          </a:prstGeom>
        </p:spPr>
      </p:pic>
      <p:pic>
        <p:nvPicPr>
          <p:cNvPr id="5" name="image12.jpeg">
            <a:extLst>
              <a:ext uri="{FF2B5EF4-FFF2-40B4-BE49-F238E27FC236}">
                <a16:creationId xmlns:a16="http://schemas.microsoft.com/office/drawing/2014/main" id="{6236AE45-408B-43AF-9995-8FE85CDE5B36}"/>
              </a:ext>
            </a:extLst>
          </p:cNvPr>
          <p:cNvPicPr>
            <a:picLocks noChangeAspect="1"/>
          </p:cNvPicPr>
          <p:nvPr/>
        </p:nvPicPr>
        <p:blipFill>
          <a:blip r:embed="rId3" cstate="print"/>
          <a:stretch>
            <a:fillRect/>
          </a:stretch>
        </p:blipFill>
        <p:spPr>
          <a:xfrm>
            <a:off x="5410200" y="2381249"/>
            <a:ext cx="2285682" cy="2286277"/>
          </a:xfrm>
          <a:prstGeom prst="rect">
            <a:avLst/>
          </a:prstGeom>
        </p:spPr>
      </p:pic>
    </p:spTree>
    <p:extLst>
      <p:ext uri="{BB962C8B-B14F-4D97-AF65-F5344CB8AC3E}">
        <p14:creationId xmlns:p14="http://schemas.microsoft.com/office/powerpoint/2010/main" val="20557631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EBA57-7E1C-A648-84A1-76CEB826442E}"/>
              </a:ext>
            </a:extLst>
          </p:cNvPr>
          <p:cNvSpPr>
            <a:spLocks noGrp="1"/>
          </p:cNvSpPr>
          <p:nvPr>
            <p:ph type="title"/>
          </p:nvPr>
        </p:nvSpPr>
        <p:spPr>
          <a:xfrm>
            <a:off x="628650" y="119321"/>
            <a:ext cx="7886700" cy="1176080"/>
          </a:xfrm>
        </p:spPr>
        <p:txBody>
          <a:bodyPr/>
          <a:lstStyle/>
          <a:p>
            <a:r>
              <a:rPr lang="en-US" dirty="0"/>
              <a:t>Image Encryption</a:t>
            </a:r>
          </a:p>
        </p:txBody>
      </p:sp>
      <p:sp>
        <p:nvSpPr>
          <p:cNvPr id="4" name="Content Placeholder 3">
            <a:extLst>
              <a:ext uri="{FF2B5EF4-FFF2-40B4-BE49-F238E27FC236}">
                <a16:creationId xmlns:a16="http://schemas.microsoft.com/office/drawing/2014/main" id="{581781EE-765B-4A61-9E70-083457E65CE7}"/>
              </a:ext>
            </a:extLst>
          </p:cNvPr>
          <p:cNvSpPr>
            <a:spLocks noGrp="1"/>
          </p:cNvSpPr>
          <p:nvPr>
            <p:ph idx="1"/>
          </p:nvPr>
        </p:nvSpPr>
        <p:spPr>
          <a:xfrm>
            <a:off x="152400" y="1253330"/>
            <a:ext cx="8839200" cy="5376070"/>
          </a:xfrm>
        </p:spPr>
        <p:txBody>
          <a:bodyPr/>
          <a:lstStyle/>
          <a:p>
            <a:pPr marL="0" indent="0">
              <a:buNone/>
            </a:pPr>
            <a:r>
              <a:rPr lang="en-US" sz="1800" b="1" dirty="0">
                <a:effectLst/>
                <a:latin typeface="Times New Roman" panose="02020603050405020304" pitchFamily="18" charset="0"/>
                <a:ea typeface="Times New Roman" panose="02020603050405020304" pitchFamily="18" charset="0"/>
              </a:rPr>
              <a:t>Substitute byte transformation</a:t>
            </a:r>
            <a:r>
              <a:rPr lang="en-US" sz="1800" b="1" dirty="0">
                <a:latin typeface="Times New Roman" panose="02020603050405020304" pitchFamily="18" charset="0"/>
                <a:ea typeface="Times New Roman" panose="02020603050405020304" pitchFamily="18" charset="0"/>
              </a:rPr>
              <a:t> – </a:t>
            </a:r>
            <a:r>
              <a:rPr lang="en-US" sz="1800" dirty="0">
                <a:latin typeface="Times New Roman" panose="02020603050405020304" pitchFamily="18" charset="0"/>
                <a:ea typeface="Times New Roman" panose="02020603050405020304" pitchFamily="18" charset="0"/>
              </a:rPr>
              <a:t>It </a:t>
            </a:r>
            <a:r>
              <a:rPr lang="en-US" sz="1800" dirty="0">
                <a:effectLst/>
                <a:latin typeface="Times New Roman" panose="02020603050405020304" pitchFamily="18" charset="0"/>
                <a:ea typeface="Times New Roman" panose="02020603050405020304" pitchFamily="18" charset="0"/>
              </a:rPr>
              <a:t>is a non-linear byte substitution that operates independently on each byte of the State using a substitution table S-box.</a:t>
            </a:r>
          </a:p>
          <a:p>
            <a:endParaRPr lang="en-US" dirty="0"/>
          </a:p>
        </p:txBody>
      </p:sp>
      <p:pic>
        <p:nvPicPr>
          <p:cNvPr id="6" name="image13.png">
            <a:extLst>
              <a:ext uri="{FF2B5EF4-FFF2-40B4-BE49-F238E27FC236}">
                <a16:creationId xmlns:a16="http://schemas.microsoft.com/office/drawing/2014/main" id="{0CB1E0D5-1022-4014-B035-BA7D06AE2D33}"/>
              </a:ext>
            </a:extLst>
          </p:cNvPr>
          <p:cNvPicPr>
            <a:picLocks noChangeAspect="1"/>
          </p:cNvPicPr>
          <p:nvPr/>
        </p:nvPicPr>
        <p:blipFill>
          <a:blip r:embed="rId2" cstate="print"/>
          <a:stretch>
            <a:fillRect/>
          </a:stretch>
        </p:blipFill>
        <p:spPr>
          <a:xfrm>
            <a:off x="152400" y="1905000"/>
            <a:ext cx="6934200" cy="3699670"/>
          </a:xfrm>
          <a:prstGeom prst="rect">
            <a:avLst/>
          </a:prstGeom>
        </p:spPr>
      </p:pic>
      <p:pic>
        <p:nvPicPr>
          <p:cNvPr id="7" name="image14.jpeg">
            <a:extLst>
              <a:ext uri="{FF2B5EF4-FFF2-40B4-BE49-F238E27FC236}">
                <a16:creationId xmlns:a16="http://schemas.microsoft.com/office/drawing/2014/main" id="{6A97A2CC-F1E8-4982-9852-AE0BA110FB63}"/>
              </a:ext>
            </a:extLst>
          </p:cNvPr>
          <p:cNvPicPr>
            <a:picLocks noChangeAspect="1"/>
          </p:cNvPicPr>
          <p:nvPr/>
        </p:nvPicPr>
        <p:blipFill>
          <a:blip r:embed="rId3" cstate="print"/>
          <a:stretch>
            <a:fillRect/>
          </a:stretch>
        </p:blipFill>
        <p:spPr>
          <a:xfrm>
            <a:off x="7135835" y="3727291"/>
            <a:ext cx="1876890" cy="1877379"/>
          </a:xfrm>
          <a:prstGeom prst="rect">
            <a:avLst/>
          </a:prstGeom>
        </p:spPr>
      </p:pic>
    </p:spTree>
    <p:extLst>
      <p:ext uri="{BB962C8B-B14F-4D97-AF65-F5344CB8AC3E}">
        <p14:creationId xmlns:p14="http://schemas.microsoft.com/office/powerpoint/2010/main" val="596746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12F35-0008-1A4C-8497-7A3F1B2F12B6}"/>
              </a:ext>
            </a:extLst>
          </p:cNvPr>
          <p:cNvSpPr>
            <a:spLocks noGrp="1"/>
          </p:cNvSpPr>
          <p:nvPr>
            <p:ph type="title"/>
          </p:nvPr>
        </p:nvSpPr>
        <p:spPr/>
        <p:txBody>
          <a:bodyPr/>
          <a:lstStyle/>
          <a:p>
            <a:r>
              <a:rPr lang="en-US" dirty="0"/>
              <a:t>Image Encryption (cont.)</a:t>
            </a:r>
          </a:p>
        </p:txBody>
      </p:sp>
      <p:sp>
        <p:nvSpPr>
          <p:cNvPr id="4" name="Content Placeholder 3">
            <a:extLst>
              <a:ext uri="{FF2B5EF4-FFF2-40B4-BE49-F238E27FC236}">
                <a16:creationId xmlns:a16="http://schemas.microsoft.com/office/drawing/2014/main" id="{32BC7109-68CF-4A2F-A51F-C83C38B87909}"/>
              </a:ext>
            </a:extLst>
          </p:cNvPr>
          <p:cNvSpPr>
            <a:spLocks noGrp="1"/>
          </p:cNvSpPr>
          <p:nvPr>
            <p:ph idx="1"/>
          </p:nvPr>
        </p:nvSpPr>
        <p:spPr>
          <a:xfrm>
            <a:off x="76200" y="1219200"/>
            <a:ext cx="8915400" cy="5519480"/>
          </a:xfrm>
        </p:spPr>
        <p:txBody>
          <a:bodyPr/>
          <a:lstStyle/>
          <a:p>
            <a:r>
              <a:rPr lang="en-US" sz="1800" b="1" dirty="0">
                <a:effectLst/>
                <a:latin typeface="Times New Roman" panose="02020603050405020304" pitchFamily="18" charset="0"/>
                <a:ea typeface="Times New Roman" panose="02020603050405020304" pitchFamily="18" charset="0"/>
              </a:rPr>
              <a:t>Shift rows transformation – </a:t>
            </a:r>
            <a:r>
              <a:rPr lang="en-US" sz="1800" dirty="0">
                <a:effectLst/>
                <a:latin typeface="Times New Roman" panose="02020603050405020304" pitchFamily="18" charset="0"/>
                <a:ea typeface="Times New Roman" panose="02020603050405020304" pitchFamily="18" charset="0"/>
              </a:rPr>
              <a:t>In this concept, the bytes of rows of the State are cyclically shifted over different numbers of bytes. The first row, r=0, is not shifted. This has the effect of moving bytes to “lower” positions in the row while the “lowest” bytes wrap around into the “top” of the row.</a:t>
            </a:r>
          </a:p>
          <a:p>
            <a:endParaRPr lang="en-US" sz="1800" dirty="0">
              <a:effectLst/>
              <a:latin typeface="Times New Roman" panose="02020603050405020304" pitchFamily="18" charset="0"/>
              <a:ea typeface="Times New Roman" panose="02020603050405020304" pitchFamily="18" charset="0"/>
            </a:endParaRPr>
          </a:p>
          <a:p>
            <a:endParaRPr lang="en-US" sz="1800" b="1" dirty="0">
              <a:effectLst/>
              <a:latin typeface="Times New Roman" panose="02020603050405020304" pitchFamily="18" charset="0"/>
              <a:ea typeface="Times New Roman" panose="02020603050405020304" pitchFamily="18" charset="0"/>
            </a:endParaRPr>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pic>
        <p:nvPicPr>
          <p:cNvPr id="6" name="image15.png">
            <a:extLst>
              <a:ext uri="{FF2B5EF4-FFF2-40B4-BE49-F238E27FC236}">
                <a16:creationId xmlns:a16="http://schemas.microsoft.com/office/drawing/2014/main" id="{4C9F26EF-F9AE-4BAD-B8AD-E28CE5A5AF8C}"/>
              </a:ext>
            </a:extLst>
          </p:cNvPr>
          <p:cNvPicPr>
            <a:picLocks noChangeAspect="1"/>
          </p:cNvPicPr>
          <p:nvPr/>
        </p:nvPicPr>
        <p:blipFill>
          <a:blip r:embed="rId2" cstate="print"/>
          <a:stretch>
            <a:fillRect/>
          </a:stretch>
        </p:blipFill>
        <p:spPr>
          <a:xfrm>
            <a:off x="2524125" y="2209800"/>
            <a:ext cx="4095750" cy="1628775"/>
          </a:xfrm>
          <a:prstGeom prst="rect">
            <a:avLst/>
          </a:prstGeom>
        </p:spPr>
      </p:pic>
      <p:pic>
        <p:nvPicPr>
          <p:cNvPr id="7" name="image16.jpeg">
            <a:extLst>
              <a:ext uri="{FF2B5EF4-FFF2-40B4-BE49-F238E27FC236}">
                <a16:creationId xmlns:a16="http://schemas.microsoft.com/office/drawing/2014/main" id="{48D4B16F-A400-491D-A9EA-F8DD7E9E5F20}"/>
              </a:ext>
            </a:extLst>
          </p:cNvPr>
          <p:cNvPicPr>
            <a:picLocks noChangeAspect="1"/>
          </p:cNvPicPr>
          <p:nvPr/>
        </p:nvPicPr>
        <p:blipFill>
          <a:blip r:embed="rId3" cstate="print"/>
          <a:stretch>
            <a:fillRect/>
          </a:stretch>
        </p:blipFill>
        <p:spPr>
          <a:xfrm>
            <a:off x="3352482" y="3978940"/>
            <a:ext cx="2439035" cy="2438400"/>
          </a:xfrm>
          <a:prstGeom prst="rect">
            <a:avLst/>
          </a:prstGeom>
        </p:spPr>
      </p:pic>
    </p:spTree>
    <p:extLst>
      <p:ext uri="{BB962C8B-B14F-4D97-AF65-F5344CB8AC3E}">
        <p14:creationId xmlns:p14="http://schemas.microsoft.com/office/powerpoint/2010/main" val="37775602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68AA4-8E10-4A45-B037-46FC57594365}"/>
              </a:ext>
            </a:extLst>
          </p:cNvPr>
          <p:cNvSpPr>
            <a:spLocks noGrp="1"/>
          </p:cNvSpPr>
          <p:nvPr>
            <p:ph type="title"/>
          </p:nvPr>
        </p:nvSpPr>
        <p:spPr/>
        <p:txBody>
          <a:bodyPr/>
          <a:lstStyle/>
          <a:p>
            <a:r>
              <a:rPr lang="en-US" dirty="0"/>
              <a:t>Image Encryption (cont.)</a:t>
            </a:r>
          </a:p>
        </p:txBody>
      </p:sp>
      <p:sp>
        <p:nvSpPr>
          <p:cNvPr id="3" name="Content Placeholder 2">
            <a:extLst>
              <a:ext uri="{FF2B5EF4-FFF2-40B4-BE49-F238E27FC236}">
                <a16:creationId xmlns:a16="http://schemas.microsoft.com/office/drawing/2014/main" id="{445E61A5-35C7-4C38-A1DD-F75FC1AFE7D5}"/>
              </a:ext>
            </a:extLst>
          </p:cNvPr>
          <p:cNvSpPr>
            <a:spLocks noGrp="1"/>
          </p:cNvSpPr>
          <p:nvPr>
            <p:ph idx="1"/>
          </p:nvPr>
        </p:nvSpPr>
        <p:spPr>
          <a:xfrm>
            <a:off x="304800" y="1295400"/>
            <a:ext cx="8305800" cy="5184517"/>
          </a:xfrm>
        </p:spPr>
        <p:txBody>
          <a:bodyPr/>
          <a:lstStyle/>
          <a:p>
            <a:r>
              <a:rPr lang="en-US" sz="1800" b="1" dirty="0">
                <a:effectLst/>
                <a:latin typeface="Times New Roman" panose="02020603050405020304" pitchFamily="18" charset="0"/>
                <a:ea typeface="Times New Roman" panose="02020603050405020304" pitchFamily="18" charset="0"/>
              </a:rPr>
              <a:t>Mix columns transformation - </a:t>
            </a:r>
            <a:r>
              <a:rPr lang="en-US" sz="1800" dirty="0">
                <a:effectLst/>
                <a:latin typeface="Times New Roman" panose="02020603050405020304" pitchFamily="18" charset="0"/>
                <a:ea typeface="Times New Roman" panose="02020603050405020304" pitchFamily="18" charset="0"/>
              </a:rPr>
              <a:t>Within this transformation, each column is taken one at a time and each byte within the column is transformed to a new value based on all four bytes in the column. For each column (a0, a1, a2 and a3) we have (where we use Galois Multiplication) </a:t>
            </a:r>
            <a:endParaRPr lang="en-US" sz="1800" b="1" dirty="0">
              <a:effectLst/>
              <a:latin typeface="Times New Roman" panose="02020603050405020304" pitchFamily="18" charset="0"/>
              <a:ea typeface="Times New Roman" panose="02020603050405020304" pitchFamily="18" charset="0"/>
            </a:endParaRPr>
          </a:p>
          <a:p>
            <a:pPr marL="0" indent="0">
              <a:buNone/>
            </a:pPr>
            <a:endParaRPr lang="en-US" dirty="0"/>
          </a:p>
        </p:txBody>
      </p:sp>
      <p:pic>
        <p:nvPicPr>
          <p:cNvPr id="4" name="image17.png">
            <a:extLst>
              <a:ext uri="{FF2B5EF4-FFF2-40B4-BE49-F238E27FC236}">
                <a16:creationId xmlns:a16="http://schemas.microsoft.com/office/drawing/2014/main" id="{01C33CC7-7B96-4BCE-AD40-824222002B41}"/>
              </a:ext>
            </a:extLst>
          </p:cNvPr>
          <p:cNvPicPr>
            <a:picLocks noChangeAspect="1"/>
          </p:cNvPicPr>
          <p:nvPr/>
        </p:nvPicPr>
        <p:blipFill>
          <a:blip r:embed="rId2" cstate="print"/>
          <a:stretch>
            <a:fillRect/>
          </a:stretch>
        </p:blipFill>
        <p:spPr>
          <a:xfrm>
            <a:off x="1752600" y="3276470"/>
            <a:ext cx="2101850" cy="1222375"/>
          </a:xfrm>
          <a:prstGeom prst="rect">
            <a:avLst/>
          </a:prstGeom>
        </p:spPr>
      </p:pic>
      <p:pic>
        <p:nvPicPr>
          <p:cNvPr id="5" name="image18.jpeg">
            <a:extLst>
              <a:ext uri="{FF2B5EF4-FFF2-40B4-BE49-F238E27FC236}">
                <a16:creationId xmlns:a16="http://schemas.microsoft.com/office/drawing/2014/main" id="{DF028467-D8E9-4901-AECB-2A5420CDD6DD}"/>
              </a:ext>
            </a:extLst>
          </p:cNvPr>
          <p:cNvPicPr>
            <a:picLocks noChangeAspect="1"/>
          </p:cNvPicPr>
          <p:nvPr/>
        </p:nvPicPr>
        <p:blipFill>
          <a:blip r:embed="rId3" cstate="print"/>
          <a:stretch>
            <a:fillRect/>
          </a:stretch>
        </p:blipFill>
        <p:spPr>
          <a:xfrm>
            <a:off x="4953635" y="2971800"/>
            <a:ext cx="2437765" cy="2438400"/>
          </a:xfrm>
          <a:prstGeom prst="rect">
            <a:avLst/>
          </a:prstGeom>
        </p:spPr>
      </p:pic>
    </p:spTree>
    <p:extLst>
      <p:ext uri="{BB962C8B-B14F-4D97-AF65-F5344CB8AC3E}">
        <p14:creationId xmlns:p14="http://schemas.microsoft.com/office/powerpoint/2010/main" val="11403567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E5F89-4FCD-4242-B1CB-69E4F486F4E4}"/>
              </a:ext>
            </a:extLst>
          </p:cNvPr>
          <p:cNvSpPr>
            <a:spLocks noGrp="1"/>
          </p:cNvSpPr>
          <p:nvPr>
            <p:ph type="title"/>
          </p:nvPr>
        </p:nvSpPr>
        <p:spPr>
          <a:xfrm>
            <a:off x="381000" y="245396"/>
            <a:ext cx="7886700" cy="871280"/>
          </a:xfrm>
        </p:spPr>
        <p:txBody>
          <a:bodyPr/>
          <a:lstStyle/>
          <a:p>
            <a:r>
              <a:rPr lang="en-US" dirty="0"/>
              <a:t>Image Encryption (cont.)</a:t>
            </a:r>
          </a:p>
        </p:txBody>
      </p:sp>
      <p:sp>
        <p:nvSpPr>
          <p:cNvPr id="3" name="Content Placeholder 2">
            <a:extLst>
              <a:ext uri="{FF2B5EF4-FFF2-40B4-BE49-F238E27FC236}">
                <a16:creationId xmlns:a16="http://schemas.microsoft.com/office/drawing/2014/main" id="{B5CD45B6-9EA5-2C42-BC73-3A0A755784DB}"/>
              </a:ext>
            </a:extLst>
          </p:cNvPr>
          <p:cNvSpPr>
            <a:spLocks noGrp="1"/>
          </p:cNvSpPr>
          <p:nvPr>
            <p:ph idx="1"/>
          </p:nvPr>
        </p:nvSpPr>
        <p:spPr>
          <a:xfrm>
            <a:off x="381000" y="1295401"/>
            <a:ext cx="8134350" cy="4881564"/>
          </a:xfrm>
        </p:spPr>
        <p:txBody>
          <a:bodyPr/>
          <a:lstStyle/>
          <a:p>
            <a:pPr marL="63500">
              <a:spcBef>
                <a:spcPts val="450"/>
              </a:spcBef>
            </a:pPr>
            <a:r>
              <a:rPr lang="en-US" sz="1800" b="1" dirty="0">
                <a:effectLst/>
                <a:latin typeface="Times New Roman" panose="02020603050405020304" pitchFamily="18" charset="0"/>
                <a:ea typeface="Times New Roman" panose="02020603050405020304" pitchFamily="18" charset="0"/>
              </a:rPr>
              <a:t>Add round key transformation - </a:t>
            </a:r>
            <a:r>
              <a:rPr lang="en-US" sz="1800" dirty="0">
                <a:effectLst/>
                <a:latin typeface="Times New Roman" panose="02020603050405020304" pitchFamily="18" charset="0"/>
                <a:ea typeface="Times New Roman" panose="02020603050405020304" pitchFamily="18" charset="0"/>
              </a:rPr>
              <a:t>In the Add Round Key transformation, a Round Key is added to the State by a simple bitwise XOR operation. The Round Key is derived from the Cipher key by means of key schedule process. The State and Round Key are of the same size and to obtain the next State an XOR operation is done per element: b (</a:t>
            </a:r>
            <a:r>
              <a:rPr lang="en-US" sz="1800" dirty="0" err="1">
                <a:effectLst/>
                <a:latin typeface="Times New Roman" panose="02020603050405020304" pitchFamily="18" charset="0"/>
                <a:ea typeface="Times New Roman" panose="02020603050405020304" pitchFamily="18" charset="0"/>
              </a:rPr>
              <a:t>i</a:t>
            </a:r>
            <a:r>
              <a:rPr lang="en-US" sz="1800" dirty="0">
                <a:effectLst/>
                <a:latin typeface="Times New Roman" panose="02020603050405020304" pitchFamily="18" charset="0"/>
                <a:ea typeface="Times New Roman" panose="02020603050405020304" pitchFamily="18" charset="0"/>
              </a:rPr>
              <a:t>, j) = a (</a:t>
            </a:r>
            <a:r>
              <a:rPr lang="en-US" sz="1800" dirty="0" err="1">
                <a:effectLst/>
                <a:latin typeface="Times New Roman" panose="02020603050405020304" pitchFamily="18" charset="0"/>
                <a:ea typeface="Times New Roman" panose="02020603050405020304" pitchFamily="18" charset="0"/>
              </a:rPr>
              <a:t>i</a:t>
            </a:r>
            <a:r>
              <a:rPr lang="en-US" sz="1800" dirty="0">
                <a:effectLst/>
                <a:latin typeface="Times New Roman" panose="02020603050405020304" pitchFamily="18" charset="0"/>
                <a:ea typeface="Times New Roman" panose="02020603050405020304" pitchFamily="18" charset="0"/>
              </a:rPr>
              <a:t>, j) </a:t>
            </a:r>
            <a:r>
              <a:rPr lang="en-US" sz="1800" dirty="0">
                <a:effectLst/>
                <a:latin typeface="DejaVu Sans"/>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k (</a:t>
            </a:r>
            <a:r>
              <a:rPr lang="en-US" sz="1800" dirty="0" err="1">
                <a:effectLst/>
                <a:latin typeface="Times New Roman" panose="02020603050405020304" pitchFamily="18" charset="0"/>
                <a:ea typeface="Times New Roman" panose="02020603050405020304" pitchFamily="18" charset="0"/>
              </a:rPr>
              <a:t>i</a:t>
            </a:r>
            <a:r>
              <a:rPr lang="en-US" sz="1800" dirty="0">
                <a:effectLst/>
                <a:latin typeface="Times New Roman" panose="02020603050405020304" pitchFamily="18" charset="0"/>
                <a:ea typeface="Times New Roman" panose="02020603050405020304" pitchFamily="18" charset="0"/>
              </a:rPr>
              <a:t>, j)</a:t>
            </a:r>
          </a:p>
          <a:p>
            <a:pPr marL="0" marR="0" indent="0">
              <a:spcBef>
                <a:spcPts val="450"/>
              </a:spcBef>
              <a:spcAft>
                <a:spcPts val="0"/>
              </a:spcAft>
              <a:buNone/>
            </a:pPr>
            <a:endParaRPr lang="en-US" sz="1800" b="1" dirty="0">
              <a:effectLst/>
              <a:latin typeface="Times New Roman" panose="02020603050405020304" pitchFamily="18" charset="0"/>
              <a:ea typeface="Times New Roman" panose="02020603050405020304" pitchFamily="18" charset="0"/>
            </a:endParaRPr>
          </a:p>
        </p:txBody>
      </p:sp>
      <p:pic>
        <p:nvPicPr>
          <p:cNvPr id="4" name="image19.jpeg">
            <a:extLst>
              <a:ext uri="{FF2B5EF4-FFF2-40B4-BE49-F238E27FC236}">
                <a16:creationId xmlns:a16="http://schemas.microsoft.com/office/drawing/2014/main" id="{4DC7B49B-B702-4391-9AA8-5A2202E5F031}"/>
              </a:ext>
            </a:extLst>
          </p:cNvPr>
          <p:cNvPicPr>
            <a:picLocks noChangeAspect="1"/>
          </p:cNvPicPr>
          <p:nvPr/>
        </p:nvPicPr>
        <p:blipFill>
          <a:blip r:embed="rId3" cstate="print"/>
          <a:stretch>
            <a:fillRect/>
          </a:stretch>
        </p:blipFill>
        <p:spPr>
          <a:xfrm>
            <a:off x="3161566" y="2769124"/>
            <a:ext cx="2820867" cy="2819399"/>
          </a:xfrm>
          <a:prstGeom prst="rect">
            <a:avLst/>
          </a:prstGeom>
        </p:spPr>
      </p:pic>
    </p:spTree>
    <p:extLst>
      <p:ext uri="{BB962C8B-B14F-4D97-AF65-F5344CB8AC3E}">
        <p14:creationId xmlns:p14="http://schemas.microsoft.com/office/powerpoint/2010/main" val="30182041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A070C-EAC8-C341-A4B6-B2E953466B93}"/>
              </a:ext>
            </a:extLst>
          </p:cNvPr>
          <p:cNvSpPr>
            <a:spLocks noGrp="1"/>
          </p:cNvSpPr>
          <p:nvPr>
            <p:ph type="title"/>
          </p:nvPr>
        </p:nvSpPr>
        <p:spPr>
          <a:xfrm>
            <a:off x="381000" y="225233"/>
            <a:ext cx="7886700" cy="1063883"/>
          </a:xfrm>
        </p:spPr>
        <p:txBody>
          <a:bodyPr/>
          <a:lstStyle/>
          <a:p>
            <a:r>
              <a:rPr lang="en-US" dirty="0"/>
              <a:t>Image Decryption </a:t>
            </a:r>
          </a:p>
        </p:txBody>
      </p:sp>
      <p:sp>
        <p:nvSpPr>
          <p:cNvPr id="3" name="Content Placeholder 2">
            <a:extLst>
              <a:ext uri="{FF2B5EF4-FFF2-40B4-BE49-F238E27FC236}">
                <a16:creationId xmlns:a16="http://schemas.microsoft.com/office/drawing/2014/main" id="{366A0650-8E8D-7743-B861-94A2846F5EF3}"/>
              </a:ext>
            </a:extLst>
          </p:cNvPr>
          <p:cNvSpPr>
            <a:spLocks noGrp="1"/>
          </p:cNvSpPr>
          <p:nvPr>
            <p:ph idx="1"/>
          </p:nvPr>
        </p:nvSpPr>
        <p:spPr>
          <a:xfrm>
            <a:off x="228600" y="1295401"/>
            <a:ext cx="8686800" cy="4881564"/>
          </a:xfrm>
        </p:spPr>
        <p:txBody>
          <a:bodyPr/>
          <a:lstStyle/>
          <a:p>
            <a:r>
              <a:rPr lang="en-US" sz="1800" b="1" dirty="0">
                <a:effectLst/>
                <a:latin typeface="Times New Roman" panose="02020603050405020304" pitchFamily="18" charset="0"/>
                <a:ea typeface="Times New Roman" panose="02020603050405020304" pitchFamily="18" charset="0"/>
              </a:rPr>
              <a:t>Add round key transformation - </a:t>
            </a:r>
            <a:r>
              <a:rPr lang="en-US" sz="1800" dirty="0">
                <a:effectLst/>
                <a:latin typeface="Times New Roman" panose="02020603050405020304" pitchFamily="18" charset="0"/>
                <a:ea typeface="Times New Roman" panose="02020603050405020304" pitchFamily="18" charset="0"/>
              </a:rPr>
              <a:t>The Round Key derived previously is used again. The State and Round Key are of the same size and to obtain the next State an XOR operation is done per element: b (</a:t>
            </a:r>
            <a:r>
              <a:rPr lang="en-US" sz="1800" dirty="0" err="1">
                <a:effectLst/>
                <a:latin typeface="Times New Roman" panose="02020603050405020304" pitchFamily="18" charset="0"/>
                <a:ea typeface="Times New Roman" panose="02020603050405020304" pitchFamily="18" charset="0"/>
              </a:rPr>
              <a:t>i</a:t>
            </a:r>
            <a:r>
              <a:rPr lang="en-US" sz="1800" dirty="0">
                <a:effectLst/>
                <a:latin typeface="Times New Roman" panose="02020603050405020304" pitchFamily="18" charset="0"/>
                <a:ea typeface="Times New Roman" panose="02020603050405020304" pitchFamily="18" charset="0"/>
              </a:rPr>
              <a:t>, j) = a (</a:t>
            </a:r>
            <a:r>
              <a:rPr lang="en-US" sz="1800" dirty="0" err="1">
                <a:effectLst/>
                <a:latin typeface="Times New Roman" panose="02020603050405020304" pitchFamily="18" charset="0"/>
                <a:ea typeface="Times New Roman" panose="02020603050405020304" pitchFamily="18" charset="0"/>
              </a:rPr>
              <a:t>i</a:t>
            </a:r>
            <a:r>
              <a:rPr lang="en-US" sz="1800" dirty="0">
                <a:effectLst/>
                <a:latin typeface="Times New Roman" panose="02020603050405020304" pitchFamily="18" charset="0"/>
                <a:ea typeface="Times New Roman" panose="02020603050405020304" pitchFamily="18" charset="0"/>
              </a:rPr>
              <a:t>, j) </a:t>
            </a:r>
            <a:r>
              <a:rPr lang="en-US" sz="1800" dirty="0">
                <a:effectLst/>
                <a:latin typeface="DejaVu Sans"/>
                <a:ea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rPr>
              <a:t>k (</a:t>
            </a:r>
            <a:r>
              <a:rPr lang="en-US" sz="1800" dirty="0" err="1">
                <a:effectLst/>
                <a:latin typeface="Times New Roman" panose="02020603050405020304" pitchFamily="18" charset="0"/>
                <a:ea typeface="Times New Roman" panose="02020603050405020304" pitchFamily="18" charset="0"/>
              </a:rPr>
              <a:t>i</a:t>
            </a:r>
            <a:r>
              <a:rPr lang="en-US" sz="1800" dirty="0">
                <a:effectLst/>
                <a:latin typeface="Times New Roman" panose="02020603050405020304" pitchFamily="18" charset="0"/>
                <a:ea typeface="Times New Roman" panose="02020603050405020304" pitchFamily="18" charset="0"/>
              </a:rPr>
              <a:t>, j).</a:t>
            </a:r>
          </a:p>
          <a:p>
            <a:pPr marL="0" indent="0">
              <a:buNone/>
            </a:pPr>
            <a:endParaRPr lang="en-US" sz="1800" b="1" dirty="0">
              <a:effectLst/>
              <a:latin typeface="Times New Roman" panose="02020603050405020304" pitchFamily="18" charset="0"/>
              <a:ea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pic>
        <p:nvPicPr>
          <p:cNvPr id="4" name="image18.jpeg">
            <a:extLst>
              <a:ext uri="{FF2B5EF4-FFF2-40B4-BE49-F238E27FC236}">
                <a16:creationId xmlns:a16="http://schemas.microsoft.com/office/drawing/2014/main" id="{5B25B678-932E-485B-8E56-0CD6A64D9DCB}"/>
              </a:ext>
            </a:extLst>
          </p:cNvPr>
          <p:cNvPicPr>
            <a:picLocks noChangeAspect="1"/>
          </p:cNvPicPr>
          <p:nvPr/>
        </p:nvPicPr>
        <p:blipFill>
          <a:blip r:embed="rId2" cstate="print"/>
          <a:stretch>
            <a:fillRect/>
          </a:stretch>
        </p:blipFill>
        <p:spPr>
          <a:xfrm>
            <a:off x="3048000" y="2438400"/>
            <a:ext cx="2742486" cy="2743200"/>
          </a:xfrm>
          <a:prstGeom prst="rect">
            <a:avLst/>
          </a:prstGeom>
        </p:spPr>
      </p:pic>
    </p:spTree>
    <p:extLst>
      <p:ext uri="{BB962C8B-B14F-4D97-AF65-F5344CB8AC3E}">
        <p14:creationId xmlns:p14="http://schemas.microsoft.com/office/powerpoint/2010/main" val="2057512447"/>
      </p:ext>
    </p:extLst>
  </p:cSld>
  <p:clrMapOvr>
    <a:masterClrMapping/>
  </p:clrMapOvr>
</p:sld>
</file>

<file path=ppt/theme/theme1.xml><?xml version="1.0" encoding="utf-8"?>
<a:theme xmlns:a="http://schemas.openxmlformats.org/drawingml/2006/main" name="Templat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Template</Template>
  <TotalTime>13619</TotalTime>
  <Words>1500</Words>
  <Application>Microsoft Macintosh PowerPoint</Application>
  <PresentationFormat>On-screen Show (4:3)</PresentationFormat>
  <Paragraphs>91</Paragraphs>
  <Slides>21</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DejaVu Sans</vt:lpstr>
      <vt:lpstr>Times New Roman</vt:lpstr>
      <vt:lpstr>Template</vt:lpstr>
      <vt:lpstr>Visual Cryptography for Gray-scale Images using AES and Bit-level.   CSC 8224: Cryptography </vt:lpstr>
      <vt:lpstr>What is Visual Cryptography?</vt:lpstr>
      <vt:lpstr>Advance Encryption Standard Algorithm (AES) </vt:lpstr>
      <vt:lpstr>Pre-processing</vt:lpstr>
      <vt:lpstr>Image Encryption</vt:lpstr>
      <vt:lpstr>Image Encryption (cont.)</vt:lpstr>
      <vt:lpstr>Image Encryption (cont.)</vt:lpstr>
      <vt:lpstr>Image Encryption (cont.)</vt:lpstr>
      <vt:lpstr>Image Decryption </vt:lpstr>
      <vt:lpstr>Image Decryption (cont)</vt:lpstr>
      <vt:lpstr>Image Decryption (cont.)</vt:lpstr>
      <vt:lpstr>Image Decryption (cont.)</vt:lpstr>
      <vt:lpstr>Outcome</vt:lpstr>
      <vt:lpstr>Visual Cryptography for Gray-scale Images Using Bit-level </vt:lpstr>
      <vt:lpstr>Working Demonstration</vt:lpstr>
      <vt:lpstr>Contd…</vt:lpstr>
      <vt:lpstr>Proposed Method</vt:lpstr>
      <vt:lpstr>Conclusion for AES:</vt:lpstr>
      <vt:lpstr>Conclusion for bit level:</vt:lpstr>
      <vt:lpstr>Limitations and Future Scope</vt:lpstr>
      <vt:lpstr>PowerPoint Presentation</vt:lpstr>
    </vt:vector>
  </TitlesOfParts>
  <Company>University of North Texas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Beasley, Kathryn</dc:creator>
  <cp:lastModifiedBy>Rishinya Chowdary Ravipati</cp:lastModifiedBy>
  <cp:revision>574</cp:revision>
  <dcterms:created xsi:type="dcterms:W3CDTF">2012-11-14T16:30:12Z</dcterms:created>
  <dcterms:modified xsi:type="dcterms:W3CDTF">2022-04-25T21:18:31Z</dcterms:modified>
</cp:coreProperties>
</file>

<file path=docProps/thumbnail.jpeg>
</file>